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67.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5"/>
  </p:notesMasterIdLst>
  <p:sldIdLst>
    <p:sldId id="256" r:id="rId2"/>
    <p:sldId id="257" r:id="rId3"/>
    <p:sldId id="258" r:id="rId4"/>
    <p:sldId id="336" r:id="rId5"/>
    <p:sldId id="337" r:id="rId6"/>
    <p:sldId id="338" r:id="rId7"/>
    <p:sldId id="350" r:id="rId8"/>
    <p:sldId id="347" r:id="rId9"/>
    <p:sldId id="349" r:id="rId10"/>
    <p:sldId id="351" r:id="rId11"/>
    <p:sldId id="348" r:id="rId12"/>
    <p:sldId id="346" r:id="rId13"/>
    <p:sldId id="344" r:id="rId14"/>
    <p:sldId id="345" r:id="rId15"/>
    <p:sldId id="343" r:id="rId16"/>
    <p:sldId id="340" r:id="rId17"/>
    <p:sldId id="342" r:id="rId18"/>
    <p:sldId id="341" r:id="rId19"/>
    <p:sldId id="339" r:id="rId20"/>
    <p:sldId id="353" r:id="rId21"/>
    <p:sldId id="356" r:id="rId22"/>
    <p:sldId id="355" r:id="rId23"/>
    <p:sldId id="354" r:id="rId24"/>
    <p:sldId id="352" r:id="rId25"/>
    <p:sldId id="359" r:id="rId26"/>
    <p:sldId id="360" r:id="rId27"/>
    <p:sldId id="358" r:id="rId28"/>
    <p:sldId id="362" r:id="rId29"/>
    <p:sldId id="363" r:id="rId30"/>
    <p:sldId id="357" r:id="rId31"/>
    <p:sldId id="260" r:id="rId32"/>
    <p:sldId id="259" r:id="rId33"/>
    <p:sldId id="261" r:id="rId34"/>
    <p:sldId id="262" r:id="rId35"/>
    <p:sldId id="263" r:id="rId36"/>
    <p:sldId id="264" r:id="rId37"/>
    <p:sldId id="265" r:id="rId38"/>
    <p:sldId id="266" r:id="rId39"/>
    <p:sldId id="267" r:id="rId40"/>
    <p:sldId id="268" r:id="rId41"/>
    <p:sldId id="269" r:id="rId42"/>
    <p:sldId id="270" r:id="rId43"/>
    <p:sldId id="271" r:id="rId44"/>
    <p:sldId id="272" r:id="rId45"/>
    <p:sldId id="273" r:id="rId46"/>
    <p:sldId id="274" r:id="rId47"/>
    <p:sldId id="275" r:id="rId48"/>
    <p:sldId id="276" r:id="rId49"/>
    <p:sldId id="277" r:id="rId50"/>
    <p:sldId id="278" r:id="rId51"/>
    <p:sldId id="279" r:id="rId52"/>
    <p:sldId id="280" r:id="rId53"/>
    <p:sldId id="281" r:id="rId54"/>
    <p:sldId id="282" r:id="rId55"/>
    <p:sldId id="283" r:id="rId56"/>
    <p:sldId id="284" r:id="rId57"/>
    <p:sldId id="285" r:id="rId58"/>
    <p:sldId id="286" r:id="rId59"/>
    <p:sldId id="287" r:id="rId60"/>
    <p:sldId id="288" r:id="rId61"/>
    <p:sldId id="289" r:id="rId62"/>
    <p:sldId id="290" r:id="rId63"/>
    <p:sldId id="291" r:id="rId64"/>
    <p:sldId id="292" r:id="rId65"/>
    <p:sldId id="293" r:id="rId66"/>
    <p:sldId id="294" r:id="rId67"/>
    <p:sldId id="295" r:id="rId68"/>
    <p:sldId id="296" r:id="rId69"/>
    <p:sldId id="297" r:id="rId70"/>
    <p:sldId id="298" r:id="rId71"/>
    <p:sldId id="299" r:id="rId72"/>
    <p:sldId id="300" r:id="rId73"/>
    <p:sldId id="301" r:id="rId74"/>
    <p:sldId id="302" r:id="rId75"/>
    <p:sldId id="303" r:id="rId76"/>
    <p:sldId id="304" r:id="rId77"/>
    <p:sldId id="305" r:id="rId78"/>
    <p:sldId id="306" r:id="rId79"/>
    <p:sldId id="307" r:id="rId80"/>
    <p:sldId id="308" r:id="rId81"/>
    <p:sldId id="309" r:id="rId82"/>
    <p:sldId id="310" r:id="rId83"/>
    <p:sldId id="311" r:id="rId84"/>
    <p:sldId id="312" r:id="rId85"/>
    <p:sldId id="313" r:id="rId86"/>
    <p:sldId id="314" r:id="rId87"/>
    <p:sldId id="315" r:id="rId88"/>
    <p:sldId id="316" r:id="rId89"/>
    <p:sldId id="317" r:id="rId90"/>
    <p:sldId id="318" r:id="rId91"/>
    <p:sldId id="319" r:id="rId92"/>
    <p:sldId id="331" r:id="rId93"/>
    <p:sldId id="335" r:id="rId9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91" d="100"/>
          <a:sy n="91" d="100"/>
        </p:scale>
        <p:origin x="-786" y="-9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6533ee0854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6533ee085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533ee0854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533ee085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6533ee0854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6533ee085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533ee0854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6533ee085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6533ee0854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6533ee085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533ee0854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533ee085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533ee0854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6533ee085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533ee0854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533ee085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533ee0854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533ee0854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6533ee0854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6533ee0854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65382a789c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65382a789c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533ee0854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533ee0854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6533ee0854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6533ee085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6533ee0854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6533ee085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533ee0854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6533ee085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533ee0854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533ee0854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6533ee0854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6533ee0854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533ee0854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533ee0854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533ee0854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533ee085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533ee0854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533ee0854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6533ee0854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6533ee0854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6533ee0854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6533ee085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533ee0854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533ee0854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does the image on the left look lilke?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6533ee0854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6533ee0854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6533ee0854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6533ee0854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533ee0854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6533ee085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6533ee0854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6533ee085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6533ee0854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6533ee085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6533ee0854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6533ee0854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65382a789c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65382a789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6533ee0854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6533ee0854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6533ee0854_0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6533ee0854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6f5c2bb4e2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6f5c2bb4e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65382a789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65382a789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5382a789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5382a789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5382a789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5382a789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65382a789c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65382a789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65382a789c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65382a789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65382a789c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65382a789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5382a789c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5382a789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65382a789c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65382a789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65382a789c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65382a789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65382a789c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65382a789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533ee0854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533ee0854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65382a789c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65382a789c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5382a789c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5382a789c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65382a789c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65382a789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65382a789c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65382a789c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65382a789c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65382a789c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65382a789c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65382a789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65382a789c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65382a789c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5382a789c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65382a789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65382a789c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65382a789c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65382a789c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65382a789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533ee0854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533ee085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5382a789c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65382a789c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65382a789c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65382a789c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65382a789c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65382a789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65382a789c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65382a789c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65382a789c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65382a789c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5382a789c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5382a789c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65382a789c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65382a789c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65382a789c_0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65382a789c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533ee0854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533ee0854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6533ee0854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6533ee0854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6533ee0854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6533ee085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amazon.com/Code-Cool-Stuff-Python-Purcell-ebook/dp/B081XJMNRB"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docs.python.org/3.3/library/turtle.html?highlight=turtle"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docs.python.org/3.3/library/turtle.html?highlight=turtle"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purcellconsult/PyRandomColor.git"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purcellconsult.com/python-installation-tutorial" TargetMode="External"/><Relationship Id="rId2" Type="http://schemas.openxmlformats.org/officeDocument/2006/relationships/hyperlink" Target="http://www.python.org/downloads"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repl.it/languages/python_turtle"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purcellconsult/Code-Cool-Stuff-With-Python/blob/master/sourcecode/ch_04/random_circles.py" TargetMode="External"/><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www.jetbrains.com/pycharm/download" TargetMode="Externa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purcellconsult/Code-Cool-Stuff-With-Python/blob/master/sourcecode/ch_04/party_lights.py"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purcellconsult/Code-Cool-Stuff-With-Python/blob/master/sourcecode/ch_04/mike_and_ike_candies.py"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purcellconsult/Code-Cool-Stuff-With-Python/blob/master/sourcecode/ch_04/turtle_racing_game.py"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500" b="1" dirty="0">
                <a:latin typeface="Times New Roman"/>
                <a:ea typeface="Times New Roman"/>
                <a:cs typeface="Times New Roman"/>
                <a:sym typeface="Times New Roman"/>
              </a:rPr>
              <a:t>Crafting Catchy Computer Art with Python Turtle </a:t>
            </a:r>
            <a:endParaRPr sz="4500" b="1"/>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rPr>
              <a:t>Doug Purcell</a:t>
            </a:r>
            <a:endParaRPr>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657" y="203286"/>
            <a:ext cx="8611583" cy="952851"/>
          </a:xfrm>
        </p:spPr>
        <p:txBody>
          <a:bodyPr/>
          <a:lstStyle/>
          <a:p>
            <a:r>
              <a:rPr lang="en-US" dirty="0" smtClean="0"/>
              <a:t>At This Point Everyone Should Have Their Environment Setup</a:t>
            </a:r>
            <a:endParaRPr lang="en-US" dirty="0"/>
          </a:p>
        </p:txBody>
      </p:sp>
      <p:sp>
        <p:nvSpPr>
          <p:cNvPr id="3" name="Text Placeholder 2"/>
          <p:cNvSpPr>
            <a:spLocks noGrp="1"/>
          </p:cNvSpPr>
          <p:nvPr>
            <p:ph type="body" idx="1"/>
          </p:nvPr>
        </p:nvSpPr>
        <p:spPr/>
        <p:txBody>
          <a:bodyPr/>
          <a:lstStyle/>
          <a:p>
            <a:r>
              <a:rPr lang="en-US" dirty="0" smtClean="0">
                <a:solidFill>
                  <a:schemeClr val="tx1"/>
                </a:solidFill>
              </a:rPr>
              <a:t>Should have python installed and an IDE, or at least using the </a:t>
            </a:r>
            <a:r>
              <a:rPr lang="en-US" dirty="0" err="1" smtClean="0">
                <a:solidFill>
                  <a:schemeClr val="tx1"/>
                </a:solidFill>
              </a:rPr>
              <a:t>oinline</a:t>
            </a:r>
            <a:r>
              <a:rPr lang="en-US" dirty="0" smtClean="0">
                <a:solidFill>
                  <a:schemeClr val="tx1"/>
                </a:solidFill>
              </a:rPr>
              <a:t> python interpreter. </a:t>
            </a:r>
            <a:endParaRPr lang="en-US" dirty="0">
              <a:solidFill>
                <a:schemeClr val="tx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a Simple Test</a:t>
            </a:r>
            <a:endParaRPr lang="en-US" dirty="0"/>
          </a:p>
        </p:txBody>
      </p:sp>
      <p:sp>
        <p:nvSpPr>
          <p:cNvPr id="3" name="Text Placeholder 2"/>
          <p:cNvSpPr>
            <a:spLocks noGrp="1"/>
          </p:cNvSpPr>
          <p:nvPr>
            <p:ph type="body" idx="1"/>
          </p:nvPr>
        </p:nvSpPr>
        <p:spPr/>
        <p:txBody>
          <a:bodyPr/>
          <a:lstStyle/>
          <a:p>
            <a:r>
              <a:rPr lang="en-US" dirty="0" smtClean="0">
                <a:solidFill>
                  <a:schemeClr val="tx1"/>
                </a:solidFill>
              </a:rPr>
              <a:t>If you’re on Windows open up the command line by typing </a:t>
            </a:r>
            <a:r>
              <a:rPr lang="en-US" dirty="0" err="1" smtClean="0">
                <a:solidFill>
                  <a:schemeClr val="tx1"/>
                </a:solidFill>
              </a:rPr>
              <a:t>cmd</a:t>
            </a:r>
            <a:r>
              <a:rPr lang="en-US" dirty="0" smtClean="0">
                <a:solidFill>
                  <a:schemeClr val="tx1"/>
                </a:solidFill>
              </a:rPr>
              <a:t> in the search bar. If you’re on Apple or Linux open the terminal. Type </a:t>
            </a:r>
            <a:r>
              <a:rPr lang="en-US" i="1" dirty="0" smtClean="0">
                <a:solidFill>
                  <a:schemeClr val="tx1"/>
                </a:solidFill>
              </a:rPr>
              <a:t>python</a:t>
            </a:r>
            <a:r>
              <a:rPr lang="en-US" dirty="0" smtClean="0">
                <a:solidFill>
                  <a:schemeClr val="tx1"/>
                </a:solidFill>
              </a:rPr>
              <a:t> and then type in the following statement:</a:t>
            </a:r>
          </a:p>
          <a:p>
            <a:r>
              <a:rPr lang="en-US" dirty="0" smtClean="0">
                <a:solidFill>
                  <a:schemeClr val="tx1"/>
                </a:solidFill>
              </a:rPr>
              <a:t>Print(‘Hello World!’)</a:t>
            </a:r>
          </a:p>
          <a:p>
            <a:pPr>
              <a:buNone/>
            </a:pP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635" y="168166"/>
            <a:ext cx="8706176" cy="1017725"/>
          </a:xfrm>
        </p:spPr>
        <p:txBody>
          <a:bodyPr/>
          <a:lstStyle/>
          <a:p>
            <a:r>
              <a:rPr lang="en-US" dirty="0" smtClean="0"/>
              <a:t>The text ‘Hello World!’ should be displayed to the console</a:t>
            </a:r>
            <a:endParaRPr lang="en-US" dirty="0"/>
          </a:p>
        </p:txBody>
      </p:sp>
      <p:sp>
        <p:nvSpPr>
          <p:cNvPr id="3" name="Text Placeholder 2"/>
          <p:cNvSpPr>
            <a:spLocks noGrp="1"/>
          </p:cNvSpPr>
          <p:nvPr>
            <p:ph type="body" idx="1"/>
          </p:nvPr>
        </p:nvSpPr>
        <p:spPr/>
        <p:txBody>
          <a:bodyPr/>
          <a:lstStyle/>
          <a:p>
            <a:r>
              <a:rPr lang="en-US" dirty="0" smtClean="0">
                <a:solidFill>
                  <a:schemeClr val="tx1"/>
                </a:solidFill>
              </a:rPr>
              <a:t>Anyone need help getting this to work?</a:t>
            </a:r>
            <a:endParaRPr lang="en-US" dirty="0">
              <a:solidFill>
                <a:schemeClr val="tx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Ok, Let’s Go Over Some Basics in Python</a:t>
            </a:r>
            <a:endParaRPr lang="en-US" dirty="0"/>
          </a:p>
        </p:txBody>
      </p:sp>
      <p:sp>
        <p:nvSpPr>
          <p:cNvPr id="3" name="Text Placeholder 2"/>
          <p:cNvSpPr>
            <a:spLocks noGrp="1"/>
          </p:cNvSpPr>
          <p:nvPr>
            <p:ph type="body" idx="1"/>
          </p:nvPr>
        </p:nvSpPr>
        <p:spPr/>
        <p:txBody>
          <a:bodyPr/>
          <a:lstStyle/>
          <a:p>
            <a:r>
              <a:rPr lang="en-US" dirty="0" smtClean="0">
                <a:solidFill>
                  <a:schemeClr val="tx1"/>
                </a:solidFill>
              </a:rPr>
              <a:t>Let’s do some live coding on the python interpreter and </a:t>
            </a:r>
            <a:r>
              <a:rPr lang="en-US" dirty="0" err="1" smtClean="0">
                <a:solidFill>
                  <a:schemeClr val="tx1"/>
                </a:solidFill>
              </a:rPr>
              <a:t>Ipython</a:t>
            </a:r>
            <a:r>
              <a:rPr lang="en-US" dirty="0" smtClean="0">
                <a:solidFill>
                  <a:schemeClr val="tx1"/>
                </a:solidFill>
              </a:rPr>
              <a:t>. Let’s take a trip that memory lane and do some basic math with python. </a:t>
            </a:r>
            <a:endParaRPr lang="en-US" dirty="0">
              <a:solidFill>
                <a:schemeClr val="tx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248" y="178676"/>
            <a:ext cx="8580052" cy="882869"/>
          </a:xfrm>
        </p:spPr>
        <p:txBody>
          <a:bodyPr/>
          <a:lstStyle/>
          <a:p>
            <a:r>
              <a:rPr lang="en-US" dirty="0" smtClean="0"/>
              <a:t>Let’s Build some simple programs based on what we know</a:t>
            </a:r>
            <a:endParaRPr lang="en-US" dirty="0"/>
          </a:p>
        </p:txBody>
      </p:sp>
      <p:sp>
        <p:nvSpPr>
          <p:cNvPr id="3" name="Text Placeholder 2"/>
          <p:cNvSpPr>
            <a:spLocks noGrp="1"/>
          </p:cNvSpPr>
          <p:nvPr>
            <p:ph type="body" idx="1"/>
          </p:nvPr>
        </p:nvSpPr>
        <p:spPr/>
        <p:txBody>
          <a:bodyPr/>
          <a:lstStyle/>
          <a:p>
            <a:pPr>
              <a:buNone/>
            </a:pPr>
            <a:endParaRPr lang="en-US" dirty="0" smtClean="0">
              <a:solidFill>
                <a:schemeClr val="tx1"/>
              </a:solidFill>
            </a:endParaRPr>
          </a:p>
          <a:p>
            <a:pPr>
              <a:buNone/>
            </a:pPr>
            <a:r>
              <a:rPr lang="en-US" dirty="0" smtClean="0">
                <a:solidFill>
                  <a:schemeClr val="tx1"/>
                </a:solidFill>
              </a:rPr>
              <a:t>Fahrenheit to Celsius Converter: (32</a:t>
            </a:r>
            <a:r>
              <a:rPr lang="en-US" b="1" dirty="0" smtClean="0">
                <a:solidFill>
                  <a:schemeClr val="tx1"/>
                </a:solidFill>
              </a:rPr>
              <a:t>°F</a:t>
            </a:r>
            <a:r>
              <a:rPr lang="en-US" dirty="0" smtClean="0">
                <a:solidFill>
                  <a:schemeClr val="tx1"/>
                </a:solidFill>
              </a:rPr>
              <a:t> − 32) × 5/9 </a:t>
            </a:r>
          </a:p>
          <a:p>
            <a:pPr>
              <a:buNone/>
            </a:pPr>
            <a:endParaRPr lang="en-US" dirty="0" smtClean="0">
              <a:solidFill>
                <a:schemeClr val="tx1"/>
              </a:solidFill>
            </a:endParaRPr>
          </a:p>
          <a:p>
            <a:pPr>
              <a:buNone/>
            </a:pPr>
            <a:r>
              <a:rPr lang="en-US" dirty="0" smtClean="0">
                <a:solidFill>
                  <a:schemeClr val="tx1"/>
                </a:solidFill>
              </a:rPr>
              <a:t>Miles to km converter: 1 mile = 1.60934 km</a:t>
            </a:r>
          </a:p>
          <a:p>
            <a:pPr>
              <a:buNone/>
            </a:pPr>
            <a:endParaRPr lang="en-US" dirty="0" smtClean="0">
              <a:solidFill>
                <a:schemeClr val="tx1"/>
              </a:solidFill>
            </a:endParaRPr>
          </a:p>
          <a:p>
            <a:pPr>
              <a:buNone/>
            </a:pPr>
            <a:r>
              <a:rPr lang="en-US" dirty="0" smtClean="0">
                <a:solidFill>
                  <a:schemeClr val="tx1"/>
                </a:solidFill>
              </a:rPr>
              <a:t>1 American = 1.33 Canadian dollars. </a:t>
            </a:r>
            <a:endParaRPr lang="en-US" dirty="0">
              <a:solidFill>
                <a:schemeClr val="tx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The </a:t>
            </a:r>
            <a:r>
              <a:rPr lang="en-US" dirty="0" smtClean="0">
                <a:solidFill>
                  <a:schemeClr val="tx1"/>
                </a:solidFill>
                <a:latin typeface="Courier New" pitchFamily="49" charset="0"/>
                <a:cs typeface="Courier New" pitchFamily="49" charset="0"/>
              </a:rPr>
              <a:t>input() </a:t>
            </a:r>
            <a:r>
              <a:rPr lang="en-US" dirty="0" smtClean="0"/>
              <a:t>function Demo</a:t>
            </a:r>
            <a:endParaRPr lang="en-US" dirty="0"/>
          </a:p>
        </p:txBody>
      </p:sp>
      <p:sp>
        <p:nvSpPr>
          <p:cNvPr id="3" name="Text Placeholder 2"/>
          <p:cNvSpPr>
            <a:spLocks noGrp="1"/>
          </p:cNvSpPr>
          <p:nvPr>
            <p:ph type="body" idx="1"/>
          </p:nvPr>
        </p:nvSpPr>
        <p:spPr/>
        <p:txBody>
          <a:bodyPr/>
          <a:lstStyle/>
          <a:p>
            <a:pPr>
              <a:buNone/>
            </a:pP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a simple ice breaker program using input()</a:t>
            </a:r>
            <a:endParaRPr lang="en-US" dirty="0"/>
          </a:p>
        </p:txBody>
      </p:sp>
      <p:sp>
        <p:nvSpPr>
          <p:cNvPr id="3" name="Text Placeholder 2"/>
          <p:cNvSpPr>
            <a:spLocks noGrp="1"/>
          </p:cNvSpPr>
          <p:nvPr>
            <p:ph type="body" idx="1"/>
          </p:nvPr>
        </p:nvSpPr>
        <p:spPr/>
        <p:txBody>
          <a:bodyPr/>
          <a:lstStyle/>
          <a:p>
            <a:r>
              <a:rPr lang="en-US" dirty="0" smtClean="0">
                <a:solidFill>
                  <a:schemeClr val="tx1"/>
                </a:solidFill>
              </a:rPr>
              <a:t>Ask the user for their name.</a:t>
            </a:r>
          </a:p>
          <a:p>
            <a:r>
              <a:rPr lang="en-US" dirty="0" smtClean="0">
                <a:solidFill>
                  <a:schemeClr val="tx1"/>
                </a:solidFill>
              </a:rPr>
              <a:t>Ask them for their occupation.</a:t>
            </a:r>
          </a:p>
          <a:p>
            <a:r>
              <a:rPr lang="en-US" dirty="0" smtClean="0">
                <a:solidFill>
                  <a:schemeClr val="tx1"/>
                </a:solidFill>
              </a:rPr>
              <a:t>Ask them for their favorite food.</a:t>
            </a:r>
          </a:p>
          <a:p>
            <a:r>
              <a:rPr lang="en-US" dirty="0" smtClean="0">
                <a:solidFill>
                  <a:schemeClr val="tx1"/>
                </a:solidFill>
              </a:rPr>
              <a:t>Separate the output with commas. This is one way to format this data type in python. </a:t>
            </a:r>
            <a:endParaRPr lang="en-US" dirty="0">
              <a:solidFill>
                <a:schemeClr val="tx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78676"/>
            <a:ext cx="8832300" cy="903890"/>
          </a:xfrm>
        </p:spPr>
        <p:txBody>
          <a:bodyPr/>
          <a:lstStyle/>
          <a:p>
            <a:r>
              <a:rPr lang="en-US" dirty="0" smtClean="0"/>
              <a:t>How Would You Create a Simple Text Based Calculator?</a:t>
            </a:r>
            <a:endParaRPr lang="en-US" dirty="0"/>
          </a:p>
        </p:txBody>
      </p:sp>
      <p:sp>
        <p:nvSpPr>
          <p:cNvPr id="3" name="Text Placeholder 2"/>
          <p:cNvSpPr>
            <a:spLocks noGrp="1"/>
          </p:cNvSpPr>
          <p:nvPr>
            <p:ph type="body" idx="1"/>
          </p:nvPr>
        </p:nvSpPr>
        <p:spPr/>
        <p:txBody>
          <a:bodyPr/>
          <a:lstStyle/>
          <a:p>
            <a:pPr>
              <a:buNone/>
            </a:pPr>
            <a:r>
              <a:rPr lang="en-US" sz="2300" dirty="0" err="1" smtClean="0">
                <a:solidFill>
                  <a:schemeClr val="tx1"/>
                </a:solidFill>
                <a:latin typeface="Courier New" pitchFamily="49" charset="0"/>
                <a:cs typeface="Courier New" pitchFamily="49" charset="0"/>
              </a:rPr>
              <a:t>get_number</a:t>
            </a:r>
            <a:r>
              <a:rPr lang="en-US" sz="2300" dirty="0" smtClean="0">
                <a:solidFill>
                  <a:schemeClr val="tx1"/>
                </a:solidFill>
                <a:latin typeface="Courier New" pitchFamily="49" charset="0"/>
                <a:cs typeface="Courier New" pitchFamily="49" charset="0"/>
              </a:rPr>
              <a:t> = </a:t>
            </a:r>
            <a:r>
              <a:rPr lang="en-US" sz="2300" dirty="0" err="1" smtClean="0">
                <a:solidFill>
                  <a:schemeClr val="tx1"/>
                </a:solidFill>
                <a:latin typeface="Courier New" pitchFamily="49" charset="0"/>
                <a:cs typeface="Courier New" pitchFamily="49" charset="0"/>
              </a:rPr>
              <a:t>int</a:t>
            </a:r>
            <a:r>
              <a:rPr lang="en-US" sz="2300" dirty="0" smtClean="0">
                <a:solidFill>
                  <a:schemeClr val="tx1"/>
                </a:solidFill>
                <a:latin typeface="Courier New" pitchFamily="49" charset="0"/>
                <a:cs typeface="Courier New" pitchFamily="49" charset="0"/>
              </a:rPr>
              <a:t>(input(‘Enter in a number ‘))</a:t>
            </a:r>
            <a:endParaRPr lang="en-US" sz="2300" dirty="0">
              <a:solidFill>
                <a:schemeClr val="tx1"/>
              </a:solidFill>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Keep Things Simple</a:t>
            </a:r>
            <a:endParaRPr lang="en-US" dirty="0"/>
          </a:p>
        </p:txBody>
      </p:sp>
      <p:sp>
        <p:nvSpPr>
          <p:cNvPr id="3" name="Text Placeholder 2"/>
          <p:cNvSpPr>
            <a:spLocks noGrp="1"/>
          </p:cNvSpPr>
          <p:nvPr>
            <p:ph type="body" idx="1"/>
          </p:nvPr>
        </p:nvSpPr>
        <p:spPr/>
        <p:txBody>
          <a:bodyPr/>
          <a:lstStyle/>
          <a:p>
            <a:r>
              <a:rPr lang="en-US" dirty="0" smtClean="0">
                <a:solidFill>
                  <a:schemeClr val="tx1"/>
                </a:solidFill>
              </a:rPr>
              <a:t>Read in two numbers and then add, subtract, divide, and multiple them. </a:t>
            </a:r>
            <a:endParaRPr lang="en-US" dirty="0">
              <a:solidFill>
                <a:schemeClr val="tx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More mathematical </a:t>
            </a:r>
            <a:r>
              <a:rPr lang="en-US" dirty="0" smtClean="0"/>
              <a:t>functions</a:t>
            </a:r>
            <a:endParaRPr lang="en-US" dirty="0"/>
          </a:p>
        </p:txBody>
      </p:sp>
      <p:sp>
        <p:nvSpPr>
          <p:cNvPr id="3" name="Text Placeholder 2"/>
          <p:cNvSpPr>
            <a:spLocks noGrp="1"/>
          </p:cNvSpPr>
          <p:nvPr>
            <p:ph type="body" idx="1"/>
          </p:nvPr>
        </p:nvSpPr>
        <p:spPr/>
        <p:txBody>
          <a:bodyPr/>
          <a:lstStyle/>
          <a:p>
            <a:r>
              <a:rPr lang="en-US" dirty="0" smtClean="0"/>
              <a:t>Have to import the math module to use all of them. </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 Doug Purcell</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dirty="0">
                <a:solidFill>
                  <a:srgbClr val="000000"/>
                </a:solidFill>
              </a:rPr>
              <a:t>A software engineer</a:t>
            </a:r>
            <a:endParaRPr>
              <a:solidFill>
                <a:srgbClr val="000000"/>
              </a:solidFill>
            </a:endParaRPr>
          </a:p>
          <a:p>
            <a:pPr marL="457200" lvl="0" indent="-342900" algn="l" rtl="0">
              <a:spcBef>
                <a:spcPts val="0"/>
              </a:spcBef>
              <a:spcAft>
                <a:spcPts val="0"/>
              </a:spcAft>
              <a:buClr>
                <a:srgbClr val="000000"/>
              </a:buClr>
              <a:buSzPts val="1800"/>
              <a:buChar char="●"/>
            </a:pPr>
            <a:r>
              <a:rPr lang="en" dirty="0">
                <a:solidFill>
                  <a:srgbClr val="000000"/>
                </a:solidFill>
              </a:rPr>
              <a:t>5</a:t>
            </a:r>
            <a:r>
              <a:rPr lang="en" dirty="0" smtClean="0">
                <a:solidFill>
                  <a:srgbClr val="000000"/>
                </a:solidFill>
              </a:rPr>
              <a:t>X </a:t>
            </a:r>
            <a:r>
              <a:rPr lang="en" dirty="0">
                <a:solidFill>
                  <a:srgbClr val="000000"/>
                </a:solidFill>
              </a:rPr>
              <a:t>published author </a:t>
            </a:r>
            <a:endParaRPr>
              <a:solidFill>
                <a:srgbClr val="000000"/>
              </a:solidFill>
            </a:endParaRPr>
          </a:p>
          <a:p>
            <a:pPr marL="457200" lvl="0" indent="-342900" algn="l" rtl="0">
              <a:spcBef>
                <a:spcPts val="0"/>
              </a:spcBef>
              <a:spcAft>
                <a:spcPts val="0"/>
              </a:spcAft>
              <a:buClr>
                <a:srgbClr val="000000"/>
              </a:buClr>
              <a:buSzPts val="1800"/>
              <a:buChar char="●"/>
            </a:pPr>
            <a:r>
              <a:rPr lang="en" dirty="0">
                <a:solidFill>
                  <a:srgbClr val="000000"/>
                </a:solidFill>
              </a:rPr>
              <a:t>A creative </a:t>
            </a:r>
            <a:r>
              <a:rPr lang="en" dirty="0" smtClean="0">
                <a:solidFill>
                  <a:srgbClr val="000000"/>
                </a:solidFill>
              </a:rPr>
              <a:t>entrepreneur</a:t>
            </a:r>
          </a:p>
          <a:p>
            <a:pPr marL="457200" lvl="0" indent="-342900" algn="l" rtl="0">
              <a:spcBef>
                <a:spcPts val="0"/>
              </a:spcBef>
              <a:spcAft>
                <a:spcPts val="0"/>
              </a:spcAft>
              <a:buClr>
                <a:srgbClr val="000000"/>
              </a:buClr>
              <a:buSzPts val="1800"/>
              <a:buChar char="●"/>
            </a:pPr>
            <a:r>
              <a:rPr lang="en" dirty="0" smtClean="0">
                <a:solidFill>
                  <a:srgbClr val="000000"/>
                </a:solidFill>
              </a:rPr>
              <a:t>Working to create an online coding s</a:t>
            </a:r>
            <a:r>
              <a:rPr lang="en-US" dirty="0" err="1" smtClean="0">
                <a:solidFill>
                  <a:srgbClr val="000000"/>
                </a:solidFill>
              </a:rPr>
              <a:t>ch</a:t>
            </a:r>
            <a:r>
              <a:rPr lang="en" dirty="0" smtClean="0">
                <a:solidFill>
                  <a:srgbClr val="000000"/>
                </a:solidFill>
              </a:rPr>
              <a:t>ool  </a:t>
            </a:r>
            <a:endParaRPr>
              <a:solidFill>
                <a:srgbClr val="00000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Along…</a:t>
            </a:r>
            <a:endParaRPr lang="en-US" dirty="0"/>
          </a:p>
        </p:txBody>
      </p:sp>
      <p:sp>
        <p:nvSpPr>
          <p:cNvPr id="3" name="Text Placeholder 2"/>
          <p:cNvSpPr>
            <a:spLocks noGrp="1"/>
          </p:cNvSpPr>
          <p:nvPr>
            <p:ph type="body" idx="1"/>
          </p:nvPr>
        </p:nvSpPr>
        <p:spPr/>
        <p:txBody>
          <a:bodyPr/>
          <a:lstStyle/>
          <a:p>
            <a:pPr>
              <a:buNone/>
            </a:pP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Boolean Algebra </a:t>
            </a:r>
            <a:endParaRPr/>
          </a:p>
        </p:txBody>
      </p:sp>
      <p:sp>
        <p:nvSpPr>
          <p:cNvPr id="361" name="Google Shape;361;p61"/>
          <p:cNvSpPr txBox="1">
            <a:spLocks noGrp="1"/>
          </p:cNvSpPr>
          <p:nvPr>
            <p:ph type="body" idx="1"/>
          </p:nvPr>
        </p:nvSpPr>
        <p:spPr>
          <a:xfrm>
            <a:off x="311700" y="1152475"/>
            <a:ext cx="8666700" cy="3680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62" name="Google Shape;362;p61"/>
          <p:cNvPicPr preferRelativeResize="0"/>
          <p:nvPr/>
        </p:nvPicPr>
        <p:blipFill>
          <a:blip r:embed="rId3">
            <a:alphaModFix/>
          </a:blip>
          <a:stretch>
            <a:fillRect/>
          </a:stretch>
        </p:blipFill>
        <p:spPr>
          <a:xfrm>
            <a:off x="1324400" y="1243888"/>
            <a:ext cx="4311450" cy="3233574"/>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If/else statement python</a:t>
            </a:r>
            <a:endParaRPr lang="en-US" dirty="0"/>
          </a:p>
        </p:txBody>
      </p:sp>
      <p:sp>
        <p:nvSpPr>
          <p:cNvPr id="3" name="Text Placeholder 2"/>
          <p:cNvSpPr>
            <a:spLocks noGrp="1"/>
          </p:cNvSpPr>
          <p:nvPr>
            <p:ph type="body" idx="1"/>
          </p:nvPr>
        </p:nvSpPr>
        <p:spPr/>
        <p:txBody>
          <a:bodyPr/>
          <a:lstStyle/>
          <a:p>
            <a:pPr>
              <a:buNone/>
            </a:pPr>
            <a:r>
              <a:rPr lang="en-US" sz="2400" b="1" dirty="0" smtClean="0">
                <a:solidFill>
                  <a:schemeClr val="tx1"/>
                </a:solidFill>
                <a:latin typeface="Courier New" pitchFamily="49" charset="0"/>
                <a:cs typeface="Courier New" pitchFamily="49" charset="0"/>
              </a:rPr>
              <a:t>x = 5</a:t>
            </a:r>
          </a:p>
          <a:p>
            <a:pPr>
              <a:buNone/>
            </a:pPr>
            <a:r>
              <a:rPr lang="en-US" sz="2400" b="1" dirty="0" smtClean="0">
                <a:solidFill>
                  <a:schemeClr val="tx1"/>
                </a:solidFill>
                <a:latin typeface="Courier New" pitchFamily="49" charset="0"/>
                <a:cs typeface="Courier New" pitchFamily="49" charset="0"/>
              </a:rPr>
              <a:t>if x &gt; 10:</a:t>
            </a:r>
          </a:p>
          <a:p>
            <a:pPr>
              <a:buNone/>
            </a:pPr>
            <a:r>
              <a:rPr lang="en-US" sz="2400" b="1" dirty="0" smtClean="0">
                <a:solidFill>
                  <a:schemeClr val="tx1"/>
                </a:solidFill>
                <a:latin typeface="Courier New" pitchFamily="49" charset="0"/>
                <a:cs typeface="Courier New" pitchFamily="49" charset="0"/>
              </a:rPr>
              <a:t>    print('hi')</a:t>
            </a:r>
          </a:p>
          <a:p>
            <a:pPr>
              <a:buNone/>
            </a:pPr>
            <a:r>
              <a:rPr lang="en-US" sz="2400" b="1" dirty="0" smtClean="0">
                <a:solidFill>
                  <a:schemeClr val="tx1"/>
                </a:solidFill>
                <a:latin typeface="Courier New" pitchFamily="49" charset="0"/>
                <a:cs typeface="Courier New" pitchFamily="49" charset="0"/>
              </a:rPr>
              <a:t>else:</a:t>
            </a:r>
          </a:p>
          <a:p>
            <a:pPr>
              <a:buNone/>
            </a:pPr>
            <a:r>
              <a:rPr lang="en-US" sz="2400" b="1" dirty="0" smtClean="0">
                <a:solidFill>
                  <a:schemeClr val="tx1"/>
                </a:solidFill>
                <a:latin typeface="Courier New" pitchFamily="49" charset="0"/>
                <a:cs typeface="Courier New" pitchFamily="49" charset="0"/>
              </a:rPr>
              <a:t>    print('catch you later')</a:t>
            </a:r>
            <a:endParaRPr lang="en-US" sz="2400" b="1" dirty="0">
              <a:solidFill>
                <a:schemeClr val="tx1"/>
              </a:solidFill>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a:t>
            </a:r>
            <a:r>
              <a:rPr lang="en-US" dirty="0" err="1" smtClean="0"/>
              <a:t>elif</a:t>
            </a:r>
            <a:r>
              <a:rPr lang="en-US" dirty="0" smtClean="0"/>
              <a:t> to chain multiple conditional checks</a:t>
            </a:r>
            <a:endParaRPr lang="en-US" dirty="0"/>
          </a:p>
        </p:txBody>
      </p:sp>
      <p:sp>
        <p:nvSpPr>
          <p:cNvPr id="3" name="Text Placeholder 2"/>
          <p:cNvSpPr>
            <a:spLocks noGrp="1"/>
          </p:cNvSpPr>
          <p:nvPr>
            <p:ph type="body" idx="1"/>
          </p:nvPr>
        </p:nvSpPr>
        <p:spPr/>
        <p:txBody>
          <a:bodyPr/>
          <a:lstStyle/>
          <a:p>
            <a:pPr>
              <a:buNone/>
            </a:pPr>
            <a:r>
              <a:rPr lang="en-US" b="1" dirty="0" smtClean="0">
                <a:solidFill>
                  <a:schemeClr val="tx1"/>
                </a:solidFill>
                <a:latin typeface="Courier New" pitchFamily="49" charset="0"/>
                <a:cs typeface="Courier New" pitchFamily="49" charset="0"/>
              </a:rPr>
              <a:t>y = 10</a:t>
            </a:r>
          </a:p>
          <a:p>
            <a:pPr>
              <a:buNone/>
            </a:pPr>
            <a:r>
              <a:rPr lang="en-US" b="1" dirty="0" smtClean="0">
                <a:solidFill>
                  <a:schemeClr val="tx1"/>
                </a:solidFill>
                <a:latin typeface="Courier New" pitchFamily="49" charset="0"/>
                <a:cs typeface="Courier New" pitchFamily="49" charset="0"/>
              </a:rPr>
              <a:t>if y &gt; 10:</a:t>
            </a:r>
          </a:p>
          <a:p>
            <a:pPr>
              <a:buNone/>
            </a:pPr>
            <a:r>
              <a:rPr lang="en-US" b="1" dirty="0" smtClean="0">
                <a:solidFill>
                  <a:schemeClr val="tx1"/>
                </a:solidFill>
                <a:latin typeface="Courier New" pitchFamily="49" charset="0"/>
                <a:cs typeface="Courier New" pitchFamily="49" charset="0"/>
              </a:rPr>
              <a:t>    print('bigger')</a:t>
            </a:r>
          </a:p>
          <a:p>
            <a:pPr>
              <a:buNone/>
            </a:pPr>
            <a:r>
              <a:rPr lang="en-US" b="1" dirty="0" err="1" smtClean="0">
                <a:solidFill>
                  <a:schemeClr val="tx1"/>
                </a:solidFill>
                <a:latin typeface="Courier New" pitchFamily="49" charset="0"/>
                <a:cs typeface="Courier New" pitchFamily="49" charset="0"/>
              </a:rPr>
              <a:t>elif</a:t>
            </a:r>
            <a:r>
              <a:rPr lang="en-US" b="1" dirty="0" smtClean="0">
                <a:solidFill>
                  <a:schemeClr val="tx1"/>
                </a:solidFill>
                <a:latin typeface="Courier New" pitchFamily="49" charset="0"/>
                <a:cs typeface="Courier New" pitchFamily="49" charset="0"/>
              </a:rPr>
              <a:t> y &lt; 10:</a:t>
            </a:r>
          </a:p>
          <a:p>
            <a:pPr>
              <a:buNone/>
            </a:pPr>
            <a:r>
              <a:rPr lang="en-US" b="1" dirty="0" smtClean="0">
                <a:solidFill>
                  <a:schemeClr val="tx1"/>
                </a:solidFill>
                <a:latin typeface="Courier New" pitchFamily="49" charset="0"/>
                <a:cs typeface="Courier New" pitchFamily="49" charset="0"/>
              </a:rPr>
              <a:t>    print*'smaller')</a:t>
            </a:r>
          </a:p>
          <a:p>
            <a:pPr>
              <a:buNone/>
            </a:pPr>
            <a:r>
              <a:rPr lang="en-US" b="1" dirty="0" smtClean="0">
                <a:solidFill>
                  <a:schemeClr val="tx1"/>
                </a:solidFill>
                <a:latin typeface="Courier New" pitchFamily="49" charset="0"/>
                <a:cs typeface="Courier New" pitchFamily="49" charset="0"/>
              </a:rPr>
              <a:t>else:</a:t>
            </a:r>
          </a:p>
          <a:p>
            <a:pPr>
              <a:buNone/>
            </a:pPr>
            <a:r>
              <a:rPr lang="en-US" b="1" dirty="0" smtClean="0">
                <a:solidFill>
                  <a:schemeClr val="tx1"/>
                </a:solidFill>
                <a:latin typeface="Courier New" pitchFamily="49" charset="0"/>
                <a:cs typeface="Courier New" pitchFamily="49" charset="0"/>
              </a:rPr>
              <a:t>    print('equal')</a:t>
            </a:r>
            <a:endParaRPr lang="en-US" b="1" dirty="0">
              <a:solidFill>
                <a:schemeClr val="tx1"/>
              </a:solidFill>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and while loops. Allows repetitive statements. </a:t>
            </a:r>
            <a:endParaRPr lang="en-US" dirty="0"/>
          </a:p>
        </p:txBody>
      </p:sp>
      <p:sp>
        <p:nvSpPr>
          <p:cNvPr id="3" name="Text Placeholder 2"/>
          <p:cNvSpPr>
            <a:spLocks noGrp="1"/>
          </p:cNvSpPr>
          <p:nvPr>
            <p:ph type="body" idx="1"/>
          </p:nvPr>
        </p:nvSpPr>
        <p:spPr/>
        <p:txBody>
          <a:bodyPr/>
          <a:lstStyle/>
          <a:p>
            <a:pPr>
              <a:buNone/>
            </a:pPr>
            <a:r>
              <a:rPr lang="en-US" sz="2300" b="1" dirty="0" smtClean="0">
                <a:solidFill>
                  <a:schemeClr val="tx1"/>
                </a:solidFill>
                <a:latin typeface="Courier New" pitchFamily="49" charset="0"/>
                <a:cs typeface="Courier New" pitchFamily="49" charset="0"/>
              </a:rPr>
              <a:t>for x in range(10):</a:t>
            </a:r>
          </a:p>
          <a:p>
            <a:pPr>
              <a:buNone/>
            </a:pPr>
            <a:r>
              <a:rPr lang="en-US" sz="2300" b="1" dirty="0" smtClean="0">
                <a:solidFill>
                  <a:schemeClr val="tx1"/>
                </a:solidFill>
                <a:latin typeface="Courier New" pitchFamily="49" charset="0"/>
                <a:cs typeface="Courier New" pitchFamily="49" charset="0"/>
              </a:rPr>
              <a:t>    print(x)</a:t>
            </a:r>
          </a:p>
          <a:p>
            <a:pPr>
              <a:buNone/>
            </a:pPr>
            <a:endParaRPr lang="en-US" sz="2300" dirty="0" smtClean="0">
              <a:solidFill>
                <a:schemeClr val="tx1"/>
              </a:solidFill>
              <a:latin typeface="Courier New" pitchFamily="49" charset="0"/>
              <a:cs typeface="Courier New" pitchFamily="49" charset="0"/>
            </a:endParaRPr>
          </a:p>
          <a:p>
            <a:pPr>
              <a:buNone/>
            </a:pPr>
            <a:r>
              <a:rPr lang="en-US" sz="2300" dirty="0" smtClean="0">
                <a:solidFill>
                  <a:schemeClr val="tx1"/>
                </a:solidFill>
                <a:latin typeface="Courier New" pitchFamily="49" charset="0"/>
                <a:cs typeface="Courier New" pitchFamily="49" charset="0"/>
              </a:rPr>
              <a:t>Prints 0 … 9 on new lines </a:t>
            </a:r>
            <a:endParaRPr lang="en-US" sz="2300" dirty="0">
              <a:solidFill>
                <a:schemeClr val="tx1"/>
              </a:solidFill>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While loop</a:t>
            </a:r>
            <a:endParaRPr lang="en-US" dirty="0"/>
          </a:p>
        </p:txBody>
      </p:sp>
      <p:sp>
        <p:nvSpPr>
          <p:cNvPr id="3" name="Text Placeholder 2"/>
          <p:cNvSpPr>
            <a:spLocks noGrp="1"/>
          </p:cNvSpPr>
          <p:nvPr>
            <p:ph type="body" idx="1"/>
          </p:nvPr>
        </p:nvSpPr>
        <p:spPr/>
        <p:txBody>
          <a:bodyPr/>
          <a:lstStyle/>
          <a:p>
            <a:pPr>
              <a:buNone/>
            </a:pPr>
            <a:r>
              <a:rPr lang="en-US" dirty="0" smtClean="0">
                <a:solidFill>
                  <a:schemeClr val="tx1"/>
                </a:solidFill>
              </a:rPr>
              <a:t>Another type of loop:</a:t>
            </a:r>
          </a:p>
          <a:p>
            <a:pPr>
              <a:buNone/>
            </a:pPr>
            <a:endParaRPr lang="en-US" sz="2000" b="1" dirty="0" smtClean="0">
              <a:solidFill>
                <a:schemeClr val="tx1"/>
              </a:solidFill>
              <a:latin typeface="Courier New" pitchFamily="49" charset="0"/>
              <a:cs typeface="Courier New" pitchFamily="49" charset="0"/>
            </a:endParaRPr>
          </a:p>
          <a:p>
            <a:pPr>
              <a:buNone/>
            </a:pPr>
            <a:r>
              <a:rPr lang="en-US" sz="2000" b="1" dirty="0" err="1" smtClean="0">
                <a:solidFill>
                  <a:schemeClr val="tx1"/>
                </a:solidFill>
                <a:latin typeface="Courier New" pitchFamily="49" charset="0"/>
                <a:cs typeface="Courier New" pitchFamily="49" charset="0"/>
              </a:rPr>
              <a:t>i</a:t>
            </a:r>
            <a:r>
              <a:rPr lang="en-US" sz="2000" b="1" dirty="0" smtClean="0">
                <a:solidFill>
                  <a:schemeClr val="tx1"/>
                </a:solidFill>
                <a:latin typeface="Courier New" pitchFamily="49" charset="0"/>
                <a:cs typeface="Courier New" pitchFamily="49" charset="0"/>
              </a:rPr>
              <a:t> = 0</a:t>
            </a:r>
          </a:p>
          <a:p>
            <a:pPr>
              <a:buNone/>
            </a:pPr>
            <a:r>
              <a:rPr lang="en-US" sz="2000" b="1" dirty="0" smtClean="0">
                <a:solidFill>
                  <a:schemeClr val="tx1"/>
                </a:solidFill>
                <a:latin typeface="Courier New" pitchFamily="49" charset="0"/>
                <a:cs typeface="Courier New" pitchFamily="49" charset="0"/>
              </a:rPr>
              <a:t>while I &lt; 10:</a:t>
            </a:r>
          </a:p>
          <a:p>
            <a:pPr>
              <a:buNone/>
            </a:pPr>
            <a:r>
              <a:rPr lang="en-US" sz="2000" b="1" dirty="0" smtClean="0">
                <a:solidFill>
                  <a:schemeClr val="tx1"/>
                </a:solidFill>
                <a:latin typeface="Courier New" pitchFamily="49" charset="0"/>
                <a:cs typeface="Courier New" pitchFamily="49" charset="0"/>
              </a:rPr>
              <a:t>    print(</a:t>
            </a:r>
            <a:r>
              <a:rPr lang="en-US" sz="2000" b="1" dirty="0" err="1" smtClean="0">
                <a:solidFill>
                  <a:schemeClr val="tx1"/>
                </a:solidFill>
                <a:latin typeface="Courier New" pitchFamily="49" charset="0"/>
                <a:cs typeface="Courier New" pitchFamily="49" charset="0"/>
              </a:rPr>
              <a:t>i</a:t>
            </a:r>
            <a:r>
              <a:rPr lang="en-US" sz="2000" b="1" dirty="0" smtClean="0">
                <a:solidFill>
                  <a:schemeClr val="tx1"/>
                </a:solidFill>
                <a:latin typeface="Courier New" pitchFamily="49" charset="0"/>
                <a:cs typeface="Courier New" pitchFamily="49" charset="0"/>
              </a:rPr>
              <a:t>)</a:t>
            </a:r>
          </a:p>
          <a:p>
            <a:pPr>
              <a:buNone/>
            </a:pPr>
            <a:r>
              <a:rPr lang="en-US" sz="2000" b="1" dirty="0" smtClean="0">
                <a:solidFill>
                  <a:schemeClr val="tx1"/>
                </a:solidFill>
                <a:latin typeface="Courier New" pitchFamily="49" charset="0"/>
                <a:cs typeface="Courier New" pitchFamily="49" charset="0"/>
              </a:rPr>
              <a:t>    </a:t>
            </a:r>
            <a:r>
              <a:rPr lang="en-US" sz="2000" b="1" dirty="0" err="1" smtClean="0">
                <a:solidFill>
                  <a:schemeClr val="tx1"/>
                </a:solidFill>
                <a:latin typeface="Courier New" pitchFamily="49" charset="0"/>
                <a:cs typeface="Courier New" pitchFamily="49" charset="0"/>
              </a:rPr>
              <a:t>i</a:t>
            </a:r>
            <a:r>
              <a:rPr lang="en-US" sz="2000" b="1" dirty="0" smtClean="0">
                <a:solidFill>
                  <a:schemeClr val="tx1"/>
                </a:solidFill>
                <a:latin typeface="Courier New" pitchFamily="49" charset="0"/>
                <a:cs typeface="Courier New" pitchFamily="49" charset="0"/>
              </a:rPr>
              <a:t> += 1</a:t>
            </a:r>
            <a:endParaRPr lang="en-US" sz="2000" b="1" dirty="0">
              <a:solidFill>
                <a:schemeClr val="tx1"/>
              </a:solidFill>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 can be nested. One inside another</a:t>
            </a:r>
            <a:endParaRPr lang="en-US" dirty="0"/>
          </a:p>
        </p:txBody>
      </p:sp>
      <p:sp>
        <p:nvSpPr>
          <p:cNvPr id="3" name="Text Placeholder 2"/>
          <p:cNvSpPr>
            <a:spLocks noGrp="1"/>
          </p:cNvSpPr>
          <p:nvPr>
            <p:ph type="body" idx="1"/>
          </p:nvPr>
        </p:nvSpPr>
        <p:spPr/>
        <p:txBody>
          <a:bodyPr/>
          <a:lstStyle/>
          <a:p>
            <a:pPr>
              <a:buNone/>
            </a:pPr>
            <a:r>
              <a:rPr lang="en-US" b="1" dirty="0" smtClean="0">
                <a:solidFill>
                  <a:schemeClr val="tx1"/>
                </a:solidFill>
                <a:latin typeface="Courier New" pitchFamily="49" charset="0"/>
                <a:cs typeface="Courier New" pitchFamily="49" charset="0"/>
              </a:rPr>
              <a:t>for x in range(3):</a:t>
            </a:r>
          </a:p>
          <a:p>
            <a:pPr>
              <a:buNone/>
            </a:pPr>
            <a:r>
              <a:rPr lang="en-US" b="1" dirty="0" smtClean="0">
                <a:solidFill>
                  <a:schemeClr val="tx1"/>
                </a:solidFill>
                <a:latin typeface="Courier New" pitchFamily="49" charset="0"/>
                <a:cs typeface="Courier New" pitchFamily="49" charset="0"/>
              </a:rPr>
              <a:t>    for y in range(3):</a:t>
            </a:r>
          </a:p>
          <a:p>
            <a:pPr>
              <a:buNone/>
            </a:pPr>
            <a:r>
              <a:rPr lang="en-US" b="1" dirty="0" smtClean="0">
                <a:solidFill>
                  <a:schemeClr val="tx1"/>
                </a:solidFill>
                <a:latin typeface="Courier New" pitchFamily="49" charset="0"/>
                <a:cs typeface="Courier New" pitchFamily="49" charset="0"/>
              </a:rPr>
              <a:t>        print(y, end=‘ ‘)</a:t>
            </a:r>
          </a:p>
          <a:p>
            <a:pPr>
              <a:buNone/>
            </a:pPr>
            <a:r>
              <a:rPr lang="en-US" b="1" dirty="0" smtClean="0">
                <a:solidFill>
                  <a:schemeClr val="tx1"/>
                </a:solidFill>
                <a:latin typeface="Courier New" pitchFamily="49" charset="0"/>
                <a:cs typeface="Courier New" pitchFamily="49" charset="0"/>
              </a:rPr>
              <a:t>    print()</a:t>
            </a:r>
          </a:p>
          <a:p>
            <a:pPr>
              <a:buNone/>
            </a:pPr>
            <a:endParaRPr lang="en-US" dirty="0" smtClean="0">
              <a:solidFill>
                <a:schemeClr val="tx1"/>
              </a:solidFill>
            </a:endParaRPr>
          </a:p>
          <a:p>
            <a:pPr>
              <a:buNone/>
            </a:pPr>
            <a:r>
              <a:rPr lang="en-US" dirty="0" smtClean="0">
                <a:solidFill>
                  <a:schemeClr val="tx1"/>
                </a:solidFill>
              </a:rPr>
              <a:t>Prints a grid of numbers:</a:t>
            </a:r>
          </a:p>
          <a:p>
            <a:pPr>
              <a:buNone/>
            </a:pPr>
            <a:r>
              <a:rPr lang="en-US" dirty="0" smtClean="0">
                <a:solidFill>
                  <a:schemeClr val="tx1"/>
                </a:solidFill>
              </a:rPr>
              <a:t>0 1 2</a:t>
            </a:r>
          </a:p>
          <a:p>
            <a:pPr>
              <a:buNone/>
            </a:pPr>
            <a:r>
              <a:rPr lang="en-US" dirty="0" smtClean="0">
                <a:solidFill>
                  <a:schemeClr val="tx1"/>
                </a:solidFill>
              </a:rPr>
              <a:t>0 1 2</a:t>
            </a:r>
          </a:p>
          <a:p>
            <a:pPr>
              <a:buNone/>
            </a:pPr>
            <a:r>
              <a:rPr lang="en-US" dirty="0" smtClean="0">
                <a:solidFill>
                  <a:schemeClr val="tx1"/>
                </a:solidFill>
              </a:rPr>
              <a:t>0 1 2</a:t>
            </a:r>
          </a:p>
          <a:p>
            <a:pPr>
              <a:buNone/>
            </a:pP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Text Placeholder 2"/>
          <p:cNvSpPr>
            <a:spLocks noGrp="1"/>
          </p:cNvSpPr>
          <p:nvPr>
            <p:ph type="body" idx="1"/>
          </p:nvPr>
        </p:nvSpPr>
        <p:spPr/>
        <p:txBody>
          <a:bodyPr/>
          <a:lstStyle/>
          <a:p>
            <a:pPr>
              <a:buNone/>
            </a:pPr>
            <a:r>
              <a:rPr lang="en-US" dirty="0" smtClean="0">
                <a:solidFill>
                  <a:schemeClr val="tx1"/>
                </a:solidFill>
              </a:rPr>
              <a:t>A set of input maps to a set of output. </a:t>
            </a:r>
            <a:endParaRPr lang="en-US" dirty="0">
              <a:solidFill>
                <a:schemeClr val="tx1"/>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Function Example</a:t>
            </a:r>
            <a:endParaRPr lang="en-US" dirty="0"/>
          </a:p>
        </p:txBody>
      </p:sp>
      <p:sp>
        <p:nvSpPr>
          <p:cNvPr id="3" name="Text Placeholder 2"/>
          <p:cNvSpPr>
            <a:spLocks noGrp="1"/>
          </p:cNvSpPr>
          <p:nvPr>
            <p:ph type="body" idx="1"/>
          </p:nvPr>
        </p:nvSpPr>
        <p:spPr/>
        <p:txBody>
          <a:bodyPr/>
          <a:lstStyle/>
          <a:p>
            <a:pPr>
              <a:buNone/>
            </a:pPr>
            <a:r>
              <a:rPr lang="en-US" sz="2500" b="1" dirty="0" smtClean="0">
                <a:solidFill>
                  <a:schemeClr val="tx1"/>
                </a:solidFill>
                <a:latin typeface="Courier New" pitchFamily="49" charset="0"/>
                <a:cs typeface="Courier New" pitchFamily="49" charset="0"/>
              </a:rPr>
              <a:t>def f(x):</a:t>
            </a:r>
          </a:p>
          <a:p>
            <a:pPr>
              <a:buNone/>
            </a:pPr>
            <a:r>
              <a:rPr lang="en-US" sz="2500" b="1" dirty="0" smtClean="0">
                <a:solidFill>
                  <a:schemeClr val="tx1"/>
                </a:solidFill>
                <a:latin typeface="Courier New" pitchFamily="49" charset="0"/>
                <a:cs typeface="Courier New" pitchFamily="49" charset="0"/>
              </a:rPr>
              <a:t>    return x * x</a:t>
            </a:r>
          </a:p>
          <a:p>
            <a:pPr>
              <a:buNone/>
            </a:pPr>
            <a:r>
              <a:rPr lang="en-US" sz="2500" b="1" dirty="0" smtClean="0">
                <a:solidFill>
                  <a:schemeClr val="tx1"/>
                </a:solidFill>
                <a:latin typeface="Courier New" pitchFamily="49" charset="0"/>
                <a:cs typeface="Courier New" pitchFamily="49" charset="0"/>
              </a:rPr>
              <a:t>&gt;&gt;&gt; f(10</a:t>
            </a:r>
            <a:r>
              <a:rPr lang="en-US" b="1" dirty="0" smtClean="0">
                <a:solidFill>
                  <a:schemeClr val="tx1"/>
                </a:solidFill>
              </a:rPr>
              <a:t>)</a:t>
            </a:r>
          </a:p>
          <a:p>
            <a:pPr>
              <a:buNone/>
            </a:pPr>
            <a:r>
              <a:rPr lang="en-US" dirty="0" smtClean="0">
                <a:solidFill>
                  <a:schemeClr val="tx1"/>
                </a:solidFill>
              </a:rPr>
              <a:t>…</a:t>
            </a:r>
          </a:p>
          <a:p>
            <a:pPr>
              <a:buNone/>
            </a:pPr>
            <a:r>
              <a:rPr lang="en-US" dirty="0" smtClean="0">
                <a:solidFill>
                  <a:schemeClr val="tx1"/>
                </a:solidFill>
              </a:rPr>
              <a:t>100</a:t>
            </a:r>
            <a:endParaRPr lang="en-US" dirty="0">
              <a:solidFill>
                <a:schemeClr val="tx1"/>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Why This Talk Can Unveil A New World of Possibilities!</a:t>
            </a:r>
            <a:endParaRPr sz="250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Perfect for educators that want to find a way for students to stay motivated in programming.</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Suitable for artists, designers, or creative folks that want to learn programming but can’t find the motivation to stick with it.</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Excellent for those who are completely new to programming and are having trouble mastering the fundamentals such as data types, data structures, iteration, and forming solutions. </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Suitable for new developers that want to learn algorithmic programming. </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Great for beginners that want to code something that they can showcase.  </a:t>
            </a:r>
            <a:endParaRPr>
              <a:solidFill>
                <a:srgbClr val="000000"/>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There’s a lot more to that</a:t>
            </a:r>
            <a:endParaRPr lang="en-US" dirty="0"/>
          </a:p>
        </p:txBody>
      </p:sp>
      <p:sp>
        <p:nvSpPr>
          <p:cNvPr id="3" name="Text Placeholder 2"/>
          <p:cNvSpPr>
            <a:spLocks noGrp="1"/>
          </p:cNvSpPr>
          <p:nvPr>
            <p:ph type="body" idx="1"/>
          </p:nvPr>
        </p:nvSpPr>
        <p:spPr>
          <a:xfrm>
            <a:off x="294290" y="1152475"/>
            <a:ext cx="8538010" cy="3745346"/>
          </a:xfrm>
        </p:spPr>
        <p:txBody>
          <a:bodyPr/>
          <a:lstStyle/>
          <a:p>
            <a:r>
              <a:rPr lang="en-US" sz="1400" dirty="0" smtClean="0"/>
              <a:t>And we’re pressed for time. A shameless plug to checkout my book “Code Cool Stuff With Python”  on Amazon for a more comprehensive overview of python: </a:t>
            </a:r>
            <a:r>
              <a:rPr lang="en-US" sz="1400" dirty="0" smtClean="0">
                <a:hlinkClick r:id="rId2"/>
              </a:rPr>
              <a:t>https://www.amazon.com/Code-Cool-Stuff-Python-Purcell-ebook/dp\\/B081XJMNRB</a:t>
            </a:r>
            <a:endParaRPr lang="en-US" sz="1400" dirty="0"/>
          </a:p>
        </p:txBody>
      </p:sp>
      <p:pic>
        <p:nvPicPr>
          <p:cNvPr id="2050" name="Picture 2"/>
          <p:cNvPicPr>
            <a:picLocks noChangeAspect="1" noChangeArrowheads="1"/>
          </p:cNvPicPr>
          <p:nvPr/>
        </p:nvPicPr>
        <p:blipFill>
          <a:blip r:embed="rId3"/>
          <a:srcRect/>
          <a:stretch>
            <a:fillRect/>
          </a:stretch>
        </p:blipFill>
        <p:spPr bwMode="auto">
          <a:xfrm>
            <a:off x="5971684" y="1924638"/>
            <a:ext cx="1742782" cy="278399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Enter the following code and run the program</a:t>
            </a:r>
            <a:endParaRPr/>
          </a:p>
        </p:txBody>
      </p:sp>
      <p:sp>
        <p:nvSpPr>
          <p:cNvPr id="80" name="Google Shape;80;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solidFill>
                  <a:srgbClr val="000080"/>
                </a:solidFill>
                <a:latin typeface="Courier New"/>
                <a:ea typeface="Courier New"/>
                <a:cs typeface="Courier New"/>
                <a:sym typeface="Courier New"/>
              </a:rPr>
              <a:t>import </a:t>
            </a:r>
            <a:r>
              <a:rPr lang="en" sz="2000">
                <a:solidFill>
                  <a:schemeClr val="dk1"/>
                </a:solidFill>
                <a:latin typeface="Courier New"/>
                <a:ea typeface="Courier New"/>
                <a:cs typeface="Courier New"/>
                <a:sym typeface="Courier New"/>
              </a:rPr>
              <a:t>turtle</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a:solidFill>
                  <a:schemeClr val="dk1"/>
                </a:solidFill>
                <a:latin typeface="Courier New"/>
                <a:ea typeface="Courier New"/>
                <a:cs typeface="Courier New"/>
                <a:sym typeface="Courier New"/>
              </a:rPr>
              <a:t>leonardo = turtle.Turtle()</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a:solidFill>
                  <a:schemeClr val="dk1"/>
                </a:solidFill>
                <a:latin typeface="Courier New"/>
                <a:ea typeface="Courier New"/>
                <a:cs typeface="Courier New"/>
                <a:sym typeface="Courier New"/>
              </a:rPr>
              <a:t>leonardo.shape(</a:t>
            </a:r>
            <a:r>
              <a:rPr lang="en" sz="2000" b="1">
                <a:solidFill>
                  <a:srgbClr val="008080"/>
                </a:solidFill>
                <a:latin typeface="Courier New"/>
                <a:ea typeface="Courier New"/>
                <a:cs typeface="Courier New"/>
                <a:sym typeface="Courier New"/>
              </a:rPr>
              <a:t>'turtle'</a:t>
            </a:r>
            <a:r>
              <a:rPr lang="en" sz="2000">
                <a:solidFill>
                  <a:schemeClr val="dk1"/>
                </a:solidFill>
                <a:latin typeface="Courier New"/>
                <a:ea typeface="Courier New"/>
                <a:cs typeface="Courier New"/>
                <a:sym typeface="Courier New"/>
              </a:rPr>
              <a:t>)</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a:solidFill>
                  <a:schemeClr val="dk1"/>
                </a:solidFill>
                <a:latin typeface="Courier New"/>
                <a:ea typeface="Courier New"/>
                <a:cs typeface="Courier New"/>
                <a:sym typeface="Courier New"/>
              </a:rPr>
              <a:t>leonardo.shapesize(</a:t>
            </a:r>
            <a:r>
              <a:rPr lang="en" sz="2000">
                <a:solidFill>
                  <a:srgbClr val="0000FF"/>
                </a:solidFill>
                <a:latin typeface="Courier New"/>
                <a:ea typeface="Courier New"/>
                <a:cs typeface="Courier New"/>
                <a:sym typeface="Courier New"/>
              </a:rPr>
              <a:t>7.5</a:t>
            </a:r>
            <a:r>
              <a:rPr lang="en" sz="2000">
                <a:solidFill>
                  <a:schemeClr val="dk1"/>
                </a:solidFill>
                <a:latin typeface="Courier New"/>
                <a:ea typeface="Courier New"/>
                <a:cs typeface="Courier New"/>
                <a:sym typeface="Courier New"/>
              </a:rPr>
              <a:t>, </a:t>
            </a:r>
            <a:r>
              <a:rPr lang="en" sz="2000">
                <a:solidFill>
                  <a:srgbClr val="0000FF"/>
                </a:solidFill>
                <a:latin typeface="Courier New"/>
                <a:ea typeface="Courier New"/>
                <a:cs typeface="Courier New"/>
                <a:sym typeface="Courier New"/>
              </a:rPr>
              <a:t>7.5</a:t>
            </a:r>
            <a:r>
              <a:rPr lang="en" sz="2000">
                <a:solidFill>
                  <a:schemeClr val="dk1"/>
                </a:solidFill>
                <a:latin typeface="Courier New"/>
                <a:ea typeface="Courier New"/>
                <a:cs typeface="Courier New"/>
                <a:sym typeface="Courier New"/>
              </a:rPr>
              <a:t>)</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a:solidFill>
                  <a:schemeClr val="dk1"/>
                </a:solidFill>
                <a:latin typeface="Courier New"/>
                <a:ea typeface="Courier New"/>
                <a:cs typeface="Courier New"/>
                <a:sym typeface="Courier New"/>
              </a:rPr>
              <a:t>leonardo.color(</a:t>
            </a:r>
            <a:r>
              <a:rPr lang="en" sz="2000" b="1">
                <a:solidFill>
                  <a:srgbClr val="008080"/>
                </a:solidFill>
                <a:latin typeface="Courier New"/>
                <a:ea typeface="Courier New"/>
                <a:cs typeface="Courier New"/>
                <a:sym typeface="Courier New"/>
              </a:rPr>
              <a:t>'green'</a:t>
            </a:r>
            <a:r>
              <a:rPr lang="en" sz="2000">
                <a:solidFill>
                  <a:schemeClr val="dk1"/>
                </a:solidFill>
                <a:latin typeface="Courier New"/>
                <a:ea typeface="Courier New"/>
                <a:cs typeface="Courier New"/>
                <a:sym typeface="Courier New"/>
              </a:rPr>
              <a:t>)</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a:solidFill>
                  <a:schemeClr val="dk1"/>
                </a:solidFill>
                <a:latin typeface="Courier New"/>
                <a:ea typeface="Courier New"/>
                <a:cs typeface="Courier New"/>
                <a:sym typeface="Courier New"/>
              </a:rPr>
              <a:t>turtle.done()</a:t>
            </a:r>
            <a:endParaRPr sz="2000">
              <a:solidFill>
                <a:schemeClr val="dk1"/>
              </a:solidFill>
              <a:latin typeface="Courier New"/>
              <a:ea typeface="Courier New"/>
              <a:cs typeface="Courier New"/>
              <a:sym typeface="Courier New"/>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Program This Image </a:t>
            </a:r>
            <a:endParaRPr/>
          </a:p>
        </p:txBody>
      </p:sp>
      <p:sp>
        <p:nvSpPr>
          <p:cNvPr id="73" name="Google Shape;73;p16"/>
          <p:cNvSpPr txBox="1">
            <a:spLocks noGrp="1"/>
          </p:cNvSpPr>
          <p:nvPr>
            <p:ph type="body" idx="1"/>
          </p:nvPr>
        </p:nvSpPr>
        <p:spPr>
          <a:xfrm>
            <a:off x="311700" y="1017725"/>
            <a:ext cx="8832300" cy="40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4" name="Google Shape;74;p16"/>
          <p:cNvPicPr preferRelativeResize="0"/>
          <p:nvPr/>
        </p:nvPicPr>
        <p:blipFill>
          <a:blip r:embed="rId3">
            <a:alphaModFix/>
          </a:blip>
          <a:stretch>
            <a:fillRect/>
          </a:stretch>
        </p:blipFill>
        <p:spPr>
          <a:xfrm>
            <a:off x="1345750" y="1152475"/>
            <a:ext cx="4328600" cy="3835550"/>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One</a:t>
            </a:r>
            <a:endParaRPr/>
          </a:p>
        </p:txBody>
      </p:sp>
      <p:sp>
        <p:nvSpPr>
          <p:cNvPr id="86" name="Google Shape;86;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dirty="0">
                <a:solidFill>
                  <a:srgbClr val="000080"/>
                </a:solidFill>
                <a:latin typeface="Courier New"/>
                <a:ea typeface="Courier New"/>
                <a:cs typeface="Courier New"/>
                <a:sym typeface="Courier New"/>
              </a:rPr>
              <a:t>&gt;&gt;&gt; import </a:t>
            </a:r>
            <a:r>
              <a:rPr lang="en" sz="2500" dirty="0">
                <a:solidFill>
                  <a:schemeClr val="tx1"/>
                </a:solidFill>
                <a:latin typeface="Courier New"/>
                <a:ea typeface="Courier New"/>
                <a:cs typeface="Courier New"/>
                <a:sym typeface="Courier New"/>
              </a:rPr>
              <a:t>turtle</a:t>
            </a:r>
            <a:endParaRPr sz="2500">
              <a:solidFill>
                <a:schemeClr val="tx1"/>
              </a:solidFill>
              <a:latin typeface="Courier New"/>
              <a:ea typeface="Courier New"/>
              <a:cs typeface="Courier New"/>
              <a:sym typeface="Courier New"/>
            </a:endParaRPr>
          </a:p>
          <a:p>
            <a:pPr marL="0" lvl="0" indent="0" algn="l" rtl="0">
              <a:spcBef>
                <a:spcPts val="1600"/>
              </a:spcBef>
              <a:spcAft>
                <a:spcPts val="0"/>
              </a:spcAft>
              <a:buNone/>
            </a:pPr>
            <a:endParaRPr sz="2000">
              <a:solidFill>
                <a:schemeClr val="dk1"/>
              </a:solidFill>
              <a:latin typeface="Courier New"/>
              <a:ea typeface="Courier New"/>
              <a:cs typeface="Courier New"/>
              <a:sym typeface="Courier New"/>
            </a:endParaRPr>
          </a:p>
          <a:p>
            <a:pPr marL="457200" lvl="0" indent="-355600" algn="l" rtl="0">
              <a:spcBef>
                <a:spcPts val="1600"/>
              </a:spcBef>
              <a:spcAft>
                <a:spcPts val="0"/>
              </a:spcAft>
              <a:buClr>
                <a:schemeClr val="dk1"/>
              </a:buClr>
              <a:buSzPts val="2000"/>
              <a:buFont typeface="Times New Roman"/>
              <a:buChar char="●"/>
            </a:pPr>
            <a:r>
              <a:rPr lang="en" sz="2200" dirty="0">
                <a:solidFill>
                  <a:schemeClr val="dk1"/>
                </a:solidFill>
                <a:latin typeface="Times New Roman"/>
                <a:ea typeface="Times New Roman"/>
                <a:cs typeface="Times New Roman"/>
                <a:sym typeface="Times New Roman"/>
              </a:rPr>
              <a:t>Imports the turtle module so that we can use all of the builtin functionality.</a:t>
            </a:r>
            <a:r>
              <a:rPr lang="en" sz="2000" dirty="0">
                <a:solidFill>
                  <a:schemeClr val="dk1"/>
                </a:solidFill>
                <a:latin typeface="Times New Roman"/>
                <a:ea typeface="Times New Roman"/>
                <a:cs typeface="Times New Roman"/>
                <a:sym typeface="Times New Roman"/>
              </a:rPr>
              <a:t> </a:t>
            </a:r>
            <a:endParaRPr sz="2000">
              <a:solidFill>
                <a:schemeClr val="dk1"/>
              </a:solidFill>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Two </a:t>
            </a:r>
            <a:endParaRPr/>
          </a:p>
        </p:txBody>
      </p:sp>
      <p:sp>
        <p:nvSpPr>
          <p:cNvPr id="92" name="Google Shape;92;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dirty="0">
                <a:solidFill>
                  <a:schemeClr val="tx1"/>
                </a:solidFill>
                <a:latin typeface="Courier New"/>
                <a:ea typeface="Courier New"/>
                <a:cs typeface="Courier New"/>
                <a:sym typeface="Courier New"/>
              </a:rPr>
              <a:t>&gt;&gt;&gt; leonardo = turtle.Turtle()</a:t>
            </a:r>
            <a:endParaRPr sz="2400">
              <a:solidFill>
                <a:schemeClr val="tx1"/>
              </a:solidFill>
              <a:latin typeface="Courier New"/>
              <a:ea typeface="Courier New"/>
              <a:cs typeface="Courier New"/>
              <a:sym typeface="Courier New"/>
            </a:endParaRPr>
          </a:p>
          <a:p>
            <a:pPr marL="0" lvl="0" indent="0" algn="l" rtl="0">
              <a:spcBef>
                <a:spcPts val="1600"/>
              </a:spcBef>
              <a:spcAft>
                <a:spcPts val="0"/>
              </a:spcAft>
              <a:buNone/>
            </a:pPr>
            <a:endParaRPr sz="2200"/>
          </a:p>
          <a:p>
            <a:pPr marL="457200" lvl="0" indent="-368300" algn="l" rtl="0">
              <a:spcBef>
                <a:spcPts val="1600"/>
              </a:spcBef>
              <a:spcAft>
                <a:spcPts val="0"/>
              </a:spcAft>
              <a:buClr>
                <a:srgbClr val="000000"/>
              </a:buClr>
              <a:buSzPts val="2200"/>
              <a:buFont typeface="Times New Roman"/>
              <a:buChar char="●"/>
            </a:pPr>
            <a:r>
              <a:rPr lang="en" sz="2200" dirty="0">
                <a:solidFill>
                  <a:srgbClr val="000000"/>
                </a:solidFill>
                <a:latin typeface="Times New Roman"/>
                <a:ea typeface="Times New Roman"/>
                <a:cs typeface="Times New Roman"/>
                <a:sym typeface="Times New Roman"/>
              </a:rPr>
              <a:t>Once the module is imported we can go ahead and call the Turtle constructor. </a:t>
            </a:r>
            <a:endParaRPr sz="2200">
              <a:solidFill>
                <a:srgbClr val="000000"/>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Three </a:t>
            </a:r>
            <a:endParaRPr/>
          </a:p>
        </p:txBody>
      </p:sp>
      <p:sp>
        <p:nvSpPr>
          <p:cNvPr id="98" name="Google Shape;98;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Courier New"/>
                <a:ea typeface="Courier New"/>
                <a:cs typeface="Courier New"/>
                <a:sym typeface="Courier New"/>
              </a:rPr>
              <a:t>&gt;&gt;&gt; leonardo.shape(</a:t>
            </a:r>
            <a:r>
              <a:rPr lang="en" sz="2000" b="1">
                <a:solidFill>
                  <a:srgbClr val="008080"/>
                </a:solidFill>
                <a:latin typeface="Courier New"/>
                <a:ea typeface="Courier New"/>
                <a:cs typeface="Courier New"/>
                <a:sym typeface="Courier New"/>
              </a:rPr>
              <a:t>'turtle'</a:t>
            </a:r>
            <a:r>
              <a:rPr lang="en" sz="2000">
                <a:solidFill>
                  <a:schemeClr val="dk1"/>
                </a:solidFill>
                <a:latin typeface="Courier New"/>
                <a:ea typeface="Courier New"/>
                <a:cs typeface="Courier New"/>
                <a:sym typeface="Courier New"/>
              </a:rPr>
              <a:t>)</a:t>
            </a:r>
            <a:endParaRPr sz="2000">
              <a:solidFill>
                <a:schemeClr val="dk1"/>
              </a:solidFill>
              <a:latin typeface="Courier New"/>
              <a:ea typeface="Courier New"/>
              <a:cs typeface="Courier New"/>
              <a:sym typeface="Courier New"/>
            </a:endParaRPr>
          </a:p>
          <a:p>
            <a:pPr marL="457200" lvl="0" indent="0" algn="l" rtl="0">
              <a:spcBef>
                <a:spcPts val="1600"/>
              </a:spcBef>
              <a:spcAft>
                <a:spcPts val="0"/>
              </a:spcAft>
              <a:buNone/>
            </a:pPr>
            <a:endParaRPr sz="2200">
              <a:solidFill>
                <a:schemeClr val="dk1"/>
              </a:solidFill>
              <a:latin typeface="Courier New"/>
              <a:ea typeface="Courier New"/>
              <a:cs typeface="Courier New"/>
              <a:sym typeface="Courier New"/>
            </a:endParaRPr>
          </a:p>
          <a:p>
            <a:pPr marL="457200" lvl="0" indent="-368300" algn="l" rtl="0">
              <a:spcBef>
                <a:spcPts val="1600"/>
              </a:spcBef>
              <a:spcAft>
                <a:spcPts val="0"/>
              </a:spcAft>
              <a:buClr>
                <a:schemeClr val="dk1"/>
              </a:buClr>
              <a:buSzPts val="2200"/>
              <a:buChar char="●"/>
            </a:pPr>
            <a:r>
              <a:rPr lang="en" sz="2200">
                <a:solidFill>
                  <a:schemeClr val="dk1"/>
                </a:solidFill>
                <a:latin typeface="Times New Roman"/>
                <a:ea typeface="Times New Roman"/>
                <a:cs typeface="Times New Roman"/>
                <a:sym typeface="Times New Roman"/>
              </a:rPr>
              <a:t>We can change the default shape of the turtle object to something more appealing like a green turtle using </a:t>
            </a:r>
            <a:r>
              <a:rPr lang="en" sz="2200">
                <a:solidFill>
                  <a:schemeClr val="dk1"/>
                </a:solidFill>
                <a:latin typeface="Courier New"/>
                <a:ea typeface="Courier New"/>
                <a:cs typeface="Courier New"/>
                <a:sym typeface="Courier New"/>
              </a:rPr>
              <a:t>shape</a:t>
            </a:r>
            <a:r>
              <a:rPr lang="en" sz="2200">
                <a:solidFill>
                  <a:schemeClr val="dk1"/>
                </a:solidFill>
              </a:rPr>
              <a:t>.</a:t>
            </a:r>
            <a:endParaRPr sz="2200">
              <a:solidFill>
                <a:schemeClr val="dk1"/>
              </a:solidFill>
              <a:latin typeface="Courier New"/>
              <a:ea typeface="Courier New"/>
              <a:cs typeface="Courier New"/>
              <a:sym typeface="Courier New"/>
            </a:endParaRPr>
          </a:p>
          <a:p>
            <a:pPr marL="0" lvl="0" indent="0" algn="l" rtl="0">
              <a:spcBef>
                <a:spcPts val="1600"/>
              </a:spcBef>
              <a:spcAft>
                <a:spcPts val="1600"/>
              </a:spcAft>
              <a:buClr>
                <a:schemeClr val="dk1"/>
              </a:buClr>
              <a:buSzPts val="1100"/>
              <a:buFont typeface="Arial"/>
              <a:buNone/>
            </a:pPr>
            <a:endParaRPr sz="2000">
              <a:solidFill>
                <a:schemeClr val="dk1"/>
              </a:solidFill>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Four</a:t>
            </a:r>
            <a:endParaRPr/>
          </a:p>
        </p:txBody>
      </p:sp>
      <p:sp>
        <p:nvSpPr>
          <p:cNvPr id="104" name="Google Shape;104;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Courier New"/>
                <a:ea typeface="Courier New"/>
                <a:cs typeface="Courier New"/>
                <a:sym typeface="Courier New"/>
              </a:rPr>
              <a:t>&gt;&gt;&gt; </a:t>
            </a:r>
            <a:r>
              <a:rPr lang="en" sz="2000">
                <a:solidFill>
                  <a:schemeClr val="dk1"/>
                </a:solidFill>
                <a:latin typeface="Courier New"/>
                <a:ea typeface="Courier New"/>
                <a:cs typeface="Courier New"/>
                <a:sym typeface="Courier New"/>
              </a:rPr>
              <a:t>leonardo.shapesize(</a:t>
            </a:r>
            <a:r>
              <a:rPr lang="en" sz="2000">
                <a:solidFill>
                  <a:srgbClr val="0000FF"/>
                </a:solidFill>
                <a:latin typeface="Courier New"/>
                <a:ea typeface="Courier New"/>
                <a:cs typeface="Courier New"/>
                <a:sym typeface="Courier New"/>
              </a:rPr>
              <a:t>7.5</a:t>
            </a:r>
            <a:r>
              <a:rPr lang="en" sz="2000">
                <a:solidFill>
                  <a:schemeClr val="dk1"/>
                </a:solidFill>
                <a:latin typeface="Courier New"/>
                <a:ea typeface="Courier New"/>
                <a:cs typeface="Courier New"/>
                <a:sym typeface="Courier New"/>
              </a:rPr>
              <a:t>, </a:t>
            </a:r>
            <a:r>
              <a:rPr lang="en" sz="2000">
                <a:solidFill>
                  <a:srgbClr val="0000FF"/>
                </a:solidFill>
                <a:latin typeface="Courier New"/>
                <a:ea typeface="Courier New"/>
                <a:cs typeface="Courier New"/>
                <a:sym typeface="Courier New"/>
              </a:rPr>
              <a:t>7.5</a:t>
            </a:r>
            <a:r>
              <a:rPr lang="en" sz="2000">
                <a:solidFill>
                  <a:schemeClr val="dk1"/>
                </a:solidFill>
                <a:latin typeface="Courier New"/>
                <a:ea typeface="Courier New"/>
                <a:cs typeface="Courier New"/>
                <a:sym typeface="Courier New"/>
              </a:rPr>
              <a:t>)</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None/>
            </a:pPr>
            <a:endParaRPr sz="2000">
              <a:solidFill>
                <a:schemeClr val="dk1"/>
              </a:solidFill>
              <a:latin typeface="Courier New"/>
              <a:ea typeface="Courier New"/>
              <a:cs typeface="Courier New"/>
              <a:sym typeface="Courier New"/>
            </a:endParaRPr>
          </a:p>
          <a:p>
            <a:pPr marL="457200" lvl="0" indent="-355600" algn="l" rtl="0">
              <a:spcBef>
                <a:spcPts val="1600"/>
              </a:spcBef>
              <a:spcAft>
                <a:spcPts val="0"/>
              </a:spcAft>
              <a:buClr>
                <a:schemeClr val="dk1"/>
              </a:buClr>
              <a:buSzPts val="2000"/>
              <a:buChar char="●"/>
            </a:pPr>
            <a:r>
              <a:rPr lang="en" sz="2000">
                <a:solidFill>
                  <a:schemeClr val="dk1"/>
                </a:solidFill>
              </a:rPr>
              <a:t>Stretches the turtle shape. The first parameter corresponds to the </a:t>
            </a:r>
            <a:r>
              <a:rPr lang="en" sz="2000">
                <a:solidFill>
                  <a:schemeClr val="dk1"/>
                </a:solidFill>
                <a:latin typeface="Courier New"/>
                <a:ea typeface="Courier New"/>
                <a:cs typeface="Courier New"/>
                <a:sym typeface="Courier New"/>
              </a:rPr>
              <a:t>width </a:t>
            </a:r>
            <a:r>
              <a:rPr lang="en" sz="2000">
                <a:solidFill>
                  <a:schemeClr val="dk1"/>
                </a:solidFill>
              </a:rPr>
              <a:t>while the second one corresponds to the </a:t>
            </a:r>
            <a:r>
              <a:rPr lang="en" sz="2000">
                <a:solidFill>
                  <a:schemeClr val="dk1"/>
                </a:solidFill>
                <a:latin typeface="Courier New"/>
                <a:ea typeface="Courier New"/>
                <a:cs typeface="Courier New"/>
                <a:sym typeface="Courier New"/>
              </a:rPr>
              <a:t>length</a:t>
            </a:r>
            <a:r>
              <a:rPr lang="en" sz="2000">
                <a:solidFill>
                  <a:schemeClr val="dk1"/>
                </a:solidFill>
              </a:rPr>
              <a:t>. </a:t>
            </a:r>
            <a:endParaRPr sz="2000">
              <a:solidFill>
                <a:schemeClr val="dk1"/>
              </a:solidFill>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Five </a:t>
            </a:r>
            <a:endParaRPr/>
          </a:p>
        </p:txBody>
      </p:sp>
      <p:sp>
        <p:nvSpPr>
          <p:cNvPr id="110" name="Google Shape;110;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latin typeface="Courier New"/>
                <a:ea typeface="Courier New"/>
                <a:cs typeface="Courier New"/>
                <a:sym typeface="Courier New"/>
              </a:rPr>
              <a:t>&gt;&gt;&gt; </a:t>
            </a:r>
            <a:r>
              <a:rPr lang="en" sz="2200">
                <a:solidFill>
                  <a:schemeClr val="dk1"/>
                </a:solidFill>
                <a:latin typeface="Courier New"/>
                <a:ea typeface="Courier New"/>
                <a:cs typeface="Courier New"/>
                <a:sym typeface="Courier New"/>
              </a:rPr>
              <a:t>leonardo.color(</a:t>
            </a:r>
            <a:r>
              <a:rPr lang="en" sz="2200" b="1">
                <a:solidFill>
                  <a:srgbClr val="008080"/>
                </a:solidFill>
                <a:latin typeface="Courier New"/>
                <a:ea typeface="Courier New"/>
                <a:cs typeface="Courier New"/>
                <a:sym typeface="Courier New"/>
              </a:rPr>
              <a:t>'green'</a:t>
            </a:r>
            <a:r>
              <a:rPr lang="en" sz="2200">
                <a:solidFill>
                  <a:schemeClr val="dk1"/>
                </a:solidFill>
                <a:latin typeface="Courier New"/>
                <a:ea typeface="Courier New"/>
                <a:cs typeface="Courier New"/>
                <a:sym typeface="Courier New"/>
              </a:rPr>
              <a:t>)</a:t>
            </a:r>
            <a:endParaRPr sz="2200">
              <a:solidFill>
                <a:schemeClr val="dk1"/>
              </a:solidFill>
              <a:latin typeface="Courier New"/>
              <a:ea typeface="Courier New"/>
              <a:cs typeface="Courier New"/>
              <a:sym typeface="Courier New"/>
            </a:endParaRPr>
          </a:p>
          <a:p>
            <a:pPr marL="457200" lvl="0" indent="-355600" algn="l" rtl="0">
              <a:spcBef>
                <a:spcPts val="1600"/>
              </a:spcBef>
              <a:spcAft>
                <a:spcPts val="0"/>
              </a:spcAft>
              <a:buClr>
                <a:schemeClr val="dk1"/>
              </a:buClr>
              <a:buSzPts val="2000"/>
              <a:buChar char="●"/>
            </a:pPr>
            <a:r>
              <a:rPr lang="en" sz="2000">
                <a:solidFill>
                  <a:schemeClr val="dk1"/>
                </a:solidFill>
              </a:rPr>
              <a:t>Sets the color of the turtle to green. </a:t>
            </a:r>
            <a:endParaRPr sz="2000">
              <a:solidFill>
                <a:schemeClr val="dk1"/>
              </a:solidFill>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2469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Line Six  </a:t>
            </a:r>
            <a:endParaRPr/>
          </a:p>
        </p:txBody>
      </p:sp>
      <p:sp>
        <p:nvSpPr>
          <p:cNvPr id="116" name="Google Shape;116;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000000"/>
                </a:solidFill>
                <a:latin typeface="Courier New"/>
                <a:ea typeface="Courier New"/>
                <a:cs typeface="Courier New"/>
                <a:sym typeface="Courier New"/>
              </a:rPr>
              <a:t>&gt;&gt;&gt; turtle.done()</a:t>
            </a:r>
            <a:endParaRPr sz="2200">
              <a:solidFill>
                <a:srgbClr val="000000"/>
              </a:solidFill>
              <a:latin typeface="Courier New"/>
              <a:ea typeface="Courier New"/>
              <a:cs typeface="Courier New"/>
              <a:sym typeface="Courier New"/>
            </a:endParaRPr>
          </a:p>
          <a:p>
            <a:pPr marL="457200" lvl="0" indent="-342900" algn="l" rtl="0">
              <a:spcBef>
                <a:spcPts val="1600"/>
              </a:spcBef>
              <a:spcAft>
                <a:spcPts val="0"/>
              </a:spcAft>
              <a:buClr>
                <a:srgbClr val="000000"/>
              </a:buClr>
              <a:buSzPts val="1800"/>
              <a:buChar char="●"/>
            </a:pPr>
            <a:r>
              <a:rPr lang="en">
                <a:solidFill>
                  <a:srgbClr val="000000"/>
                </a:solidFill>
              </a:rPr>
              <a:t>Starts the event loop which in essence calls Tkinter’s main loop function. </a:t>
            </a:r>
            <a:endParaRPr>
              <a:solidFill>
                <a:srgbClr val="000000"/>
              </a:solidFill>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311700" y="445025"/>
            <a:ext cx="8576100" cy="94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Want to Explore all of the Cool Functionality of Turtle? </a:t>
            </a:r>
            <a:endParaRPr/>
          </a:p>
        </p:txBody>
      </p:sp>
      <p:sp>
        <p:nvSpPr>
          <p:cNvPr id="122" name="Google Shape;122;p24"/>
          <p:cNvSpPr txBox="1">
            <a:spLocks noGrp="1"/>
          </p:cNvSpPr>
          <p:nvPr>
            <p:ph type="body" idx="1"/>
          </p:nvPr>
        </p:nvSpPr>
        <p:spPr>
          <a:xfrm>
            <a:off x="311700" y="172710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200" b="1" u="sng">
                <a:solidFill>
                  <a:schemeClr val="hlink"/>
                </a:solidFill>
                <a:latin typeface="Courier New"/>
                <a:ea typeface="Courier New"/>
                <a:cs typeface="Courier New"/>
                <a:sym typeface="Courier New"/>
                <a:hlinkClick r:id="rId3"/>
              </a:rPr>
              <a:t>https://docs.python.org/3.3/library/turtle.html?highlight=turtle</a:t>
            </a:r>
            <a:endParaRPr sz="2200" b="1">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Worry If You Don’t Understand Everything</a:t>
            </a:r>
            <a:endParaRPr lang="en-US" dirty="0"/>
          </a:p>
        </p:txBody>
      </p:sp>
      <p:sp>
        <p:nvSpPr>
          <p:cNvPr id="3" name="Text Placeholder 2"/>
          <p:cNvSpPr>
            <a:spLocks noGrp="1"/>
          </p:cNvSpPr>
          <p:nvPr>
            <p:ph type="body" idx="1"/>
          </p:nvPr>
        </p:nvSpPr>
        <p:spPr>
          <a:xfrm>
            <a:off x="311700" y="945932"/>
            <a:ext cx="8832300" cy="4056992"/>
          </a:xfrm>
        </p:spPr>
        <p:txBody>
          <a:bodyPr/>
          <a:lstStyle/>
          <a:p>
            <a:pPr>
              <a:buNone/>
            </a:pPr>
            <a:endParaRPr lang="en-US" dirty="0"/>
          </a:p>
        </p:txBody>
      </p:sp>
      <p:pic>
        <p:nvPicPr>
          <p:cNvPr id="4" name="Picture 3" descr="dog_giphy.gif"/>
          <p:cNvPicPr>
            <a:picLocks noChangeAspect="1"/>
          </p:cNvPicPr>
          <p:nvPr/>
        </p:nvPicPr>
        <p:blipFill>
          <a:blip r:embed="rId2"/>
          <a:stretch>
            <a:fillRect/>
          </a:stretch>
        </p:blipFill>
        <p:spPr>
          <a:xfrm>
            <a:off x="2318187" y="1064172"/>
            <a:ext cx="3367910" cy="336791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Would You Define a Square?</a:t>
            </a:r>
            <a:endParaRPr/>
          </a:p>
        </p:txBody>
      </p:sp>
      <p:sp>
        <p:nvSpPr>
          <p:cNvPr id="128" name="Google Shape;128;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Square Has...</a:t>
            </a:r>
            <a:endParaRPr/>
          </a:p>
        </p:txBody>
      </p:sp>
      <p:sp>
        <p:nvSpPr>
          <p:cNvPr id="134" name="Google Shape;134;p2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Clr>
                <a:srgbClr val="000000"/>
              </a:buClr>
              <a:buSzPts val="2200"/>
              <a:buChar char="●"/>
            </a:pPr>
            <a:r>
              <a:rPr lang="en" sz="2200">
                <a:solidFill>
                  <a:srgbClr val="000000"/>
                </a:solidFill>
              </a:rPr>
              <a:t>Four sides of equal length</a:t>
            </a:r>
            <a:endParaRPr sz="2200">
              <a:solidFill>
                <a:srgbClr val="000000"/>
              </a:solidFill>
            </a:endParaRPr>
          </a:p>
          <a:p>
            <a:pPr marL="457200" lvl="0" indent="-368300" algn="l" rtl="0">
              <a:spcBef>
                <a:spcPts val="0"/>
              </a:spcBef>
              <a:spcAft>
                <a:spcPts val="0"/>
              </a:spcAft>
              <a:buClr>
                <a:srgbClr val="000000"/>
              </a:buClr>
              <a:buSzPts val="2200"/>
              <a:buChar char="●"/>
            </a:pPr>
            <a:r>
              <a:rPr lang="en" sz="2200">
                <a:solidFill>
                  <a:srgbClr val="000000"/>
                </a:solidFill>
              </a:rPr>
              <a:t>Four right angles </a:t>
            </a:r>
            <a:endParaRPr sz="2200">
              <a:solidFill>
                <a:srgbClr val="000000"/>
              </a:solidFill>
            </a:endParaRPr>
          </a:p>
        </p:txBody>
      </p:sp>
      <p:sp>
        <p:nvSpPr>
          <p:cNvPr id="135" name="Google Shape;135;p2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200">
                <a:solidFill>
                  <a:srgbClr val="000000"/>
                </a:solidFill>
              </a:rPr>
              <a:t>How can we use this definition to code a square in turtle? </a:t>
            </a:r>
            <a:endParaRPr sz="2200">
              <a:solidFill>
                <a:srgbClr val="000000"/>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Simple Square Image in Python</a:t>
            </a:r>
            <a:endParaRPr/>
          </a:p>
        </p:txBody>
      </p:sp>
      <p:sp>
        <p:nvSpPr>
          <p:cNvPr id="141" name="Google Shape;141;p27"/>
          <p:cNvSpPr txBox="1">
            <a:spLocks noGrp="1"/>
          </p:cNvSpPr>
          <p:nvPr>
            <p:ph type="body" idx="1"/>
          </p:nvPr>
        </p:nvSpPr>
        <p:spPr>
          <a:xfrm>
            <a:off x="311700" y="1017725"/>
            <a:ext cx="8653800" cy="40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42" name="Google Shape;142;p27"/>
          <p:cNvPicPr preferRelativeResize="0"/>
          <p:nvPr/>
        </p:nvPicPr>
        <p:blipFill>
          <a:blip r:embed="rId3">
            <a:alphaModFix/>
          </a:blip>
          <a:stretch>
            <a:fillRect/>
          </a:stretch>
        </p:blipFill>
        <p:spPr>
          <a:xfrm>
            <a:off x="764375" y="1101250"/>
            <a:ext cx="6913200" cy="3886775"/>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8"/>
          <p:cNvSpPr txBox="1">
            <a:spLocks noGrp="1"/>
          </p:cNvSpPr>
          <p:nvPr>
            <p:ph type="title"/>
          </p:nvPr>
        </p:nvSpPr>
        <p:spPr>
          <a:xfrm>
            <a:off x="311700" y="-111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The Code </a:t>
            </a:r>
            <a:endParaRPr/>
          </a:p>
        </p:txBody>
      </p:sp>
      <p:sp>
        <p:nvSpPr>
          <p:cNvPr id="148" name="Google Shape;148;p28"/>
          <p:cNvSpPr txBox="1">
            <a:spLocks noGrp="1"/>
          </p:cNvSpPr>
          <p:nvPr>
            <p:ph type="body" idx="1"/>
          </p:nvPr>
        </p:nvSpPr>
        <p:spPr>
          <a:xfrm>
            <a:off x="358800" y="460750"/>
            <a:ext cx="8671500" cy="461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b="1">
                <a:solidFill>
                  <a:srgbClr val="000080"/>
                </a:solidFill>
                <a:latin typeface="Courier New"/>
                <a:ea typeface="Courier New"/>
                <a:cs typeface="Courier New"/>
                <a:sym typeface="Courier New"/>
              </a:rPr>
              <a:t>import </a:t>
            </a:r>
            <a:r>
              <a:rPr lang="en" sz="1300">
                <a:solidFill>
                  <a:schemeClr val="dk1"/>
                </a:solidFill>
                <a:latin typeface="Courier New"/>
                <a:ea typeface="Courier New"/>
                <a:cs typeface="Courier New"/>
                <a:sym typeface="Courier New"/>
              </a:rPr>
              <a:t>turtle</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square = turtle.Turtle()</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square.hideturtle()</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square.forward(</a:t>
            </a:r>
            <a:r>
              <a:rPr lang="en" sz="1300">
                <a:solidFill>
                  <a:srgbClr val="0000FF"/>
                </a:solidFill>
                <a:latin typeface="Courier New"/>
                <a:ea typeface="Courier New"/>
                <a:cs typeface="Courier New"/>
                <a:sym typeface="Courier New"/>
              </a:rPr>
              <a:t>100</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square.right(</a:t>
            </a:r>
            <a:r>
              <a:rPr lang="en" sz="1300">
                <a:solidFill>
                  <a:srgbClr val="0000FF"/>
                </a:solidFill>
                <a:latin typeface="Courier New"/>
                <a:ea typeface="Courier New"/>
                <a:cs typeface="Courier New"/>
                <a:sym typeface="Courier New"/>
              </a:rPr>
              <a:t>90</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square.forward(</a:t>
            </a:r>
            <a:r>
              <a:rPr lang="en" sz="1300">
                <a:solidFill>
                  <a:srgbClr val="0000FF"/>
                </a:solidFill>
                <a:latin typeface="Courier New"/>
                <a:ea typeface="Courier New"/>
                <a:cs typeface="Courier New"/>
                <a:sym typeface="Courier New"/>
              </a:rPr>
              <a:t>100</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square.right(</a:t>
            </a:r>
            <a:r>
              <a:rPr lang="en" sz="1300">
                <a:solidFill>
                  <a:srgbClr val="0000FF"/>
                </a:solidFill>
                <a:latin typeface="Courier New"/>
                <a:ea typeface="Courier New"/>
                <a:cs typeface="Courier New"/>
                <a:sym typeface="Courier New"/>
              </a:rPr>
              <a:t>90</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square.forward(</a:t>
            </a:r>
            <a:r>
              <a:rPr lang="en" sz="1300">
                <a:solidFill>
                  <a:srgbClr val="0000FF"/>
                </a:solidFill>
                <a:latin typeface="Courier New"/>
                <a:ea typeface="Courier New"/>
                <a:cs typeface="Courier New"/>
                <a:sym typeface="Courier New"/>
              </a:rPr>
              <a:t>100</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square.right(</a:t>
            </a:r>
            <a:r>
              <a:rPr lang="en" sz="1300">
                <a:solidFill>
                  <a:srgbClr val="0000FF"/>
                </a:solidFill>
                <a:latin typeface="Courier New"/>
                <a:ea typeface="Courier New"/>
                <a:cs typeface="Courier New"/>
                <a:sym typeface="Courier New"/>
              </a:rPr>
              <a:t>90</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square.forward(</a:t>
            </a:r>
            <a:r>
              <a:rPr lang="en" sz="1300">
                <a:solidFill>
                  <a:srgbClr val="0000FF"/>
                </a:solidFill>
                <a:latin typeface="Courier New"/>
                <a:ea typeface="Courier New"/>
                <a:cs typeface="Courier New"/>
                <a:sym typeface="Courier New"/>
              </a:rPr>
              <a:t>100</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turtle.done()</a:t>
            </a:r>
            <a:endParaRPr sz="1300">
              <a:solidFill>
                <a:schemeClr val="dk1"/>
              </a:solidFill>
              <a:latin typeface="Courier New"/>
              <a:ea typeface="Courier New"/>
              <a:cs typeface="Courier New"/>
              <a:sym typeface="Courier New"/>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lot of Repeated Statements in The Code </a:t>
            </a:r>
            <a:endParaRPr/>
          </a:p>
        </p:txBody>
      </p:sp>
      <p:sp>
        <p:nvSpPr>
          <p:cNvPr id="154" name="Google Shape;154;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Clr>
                <a:srgbClr val="000000"/>
              </a:buClr>
              <a:buSzPts val="2200"/>
              <a:buChar char="●"/>
            </a:pPr>
            <a:r>
              <a:rPr lang="en" sz="2200">
                <a:solidFill>
                  <a:srgbClr val="000000"/>
                </a:solidFill>
              </a:rPr>
              <a:t>4 calls to </a:t>
            </a:r>
            <a:r>
              <a:rPr lang="en" sz="2200">
                <a:solidFill>
                  <a:srgbClr val="000000"/>
                </a:solidFill>
                <a:latin typeface="Courier New"/>
                <a:ea typeface="Courier New"/>
                <a:cs typeface="Courier New"/>
                <a:sym typeface="Courier New"/>
              </a:rPr>
              <a:t>forward</a:t>
            </a:r>
            <a:r>
              <a:rPr lang="en" sz="2200">
                <a:solidFill>
                  <a:srgbClr val="000000"/>
                </a:solidFill>
              </a:rPr>
              <a:t> and 3 calls to </a:t>
            </a:r>
            <a:r>
              <a:rPr lang="en" sz="2200">
                <a:solidFill>
                  <a:srgbClr val="000000"/>
                </a:solidFill>
                <a:latin typeface="Courier New"/>
                <a:ea typeface="Courier New"/>
                <a:cs typeface="Courier New"/>
                <a:sym typeface="Courier New"/>
              </a:rPr>
              <a:t>right </a:t>
            </a:r>
            <a:endParaRPr sz="2200">
              <a:solidFill>
                <a:srgbClr val="000000"/>
              </a:solidFill>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Shorten The Code With a </a:t>
            </a:r>
            <a:r>
              <a:rPr lang="en">
                <a:latin typeface="Courier New"/>
                <a:ea typeface="Courier New"/>
                <a:cs typeface="Courier New"/>
                <a:sym typeface="Courier New"/>
              </a:rPr>
              <a:t>for</a:t>
            </a:r>
            <a:r>
              <a:rPr lang="en"/>
              <a:t> Loop </a:t>
            </a:r>
            <a:endParaRPr/>
          </a:p>
        </p:txBody>
      </p:sp>
      <p:sp>
        <p:nvSpPr>
          <p:cNvPr id="160" name="Google Shape;160;p30"/>
          <p:cNvSpPr txBox="1">
            <a:spLocks noGrp="1"/>
          </p:cNvSpPr>
          <p:nvPr>
            <p:ph type="body" idx="1"/>
          </p:nvPr>
        </p:nvSpPr>
        <p:spPr>
          <a:xfrm>
            <a:off x="311700" y="1152475"/>
            <a:ext cx="8653800" cy="39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solidFill>
                  <a:srgbClr val="000080"/>
                </a:solidFill>
                <a:latin typeface="Courier New"/>
                <a:ea typeface="Courier New"/>
                <a:cs typeface="Courier New"/>
                <a:sym typeface="Courier New"/>
              </a:rPr>
              <a:t>import </a:t>
            </a:r>
            <a:r>
              <a:rPr lang="en" sz="2000">
                <a:solidFill>
                  <a:schemeClr val="dk1"/>
                </a:solidFill>
                <a:latin typeface="Courier New"/>
                <a:ea typeface="Courier New"/>
                <a:cs typeface="Courier New"/>
                <a:sym typeface="Courier New"/>
              </a:rPr>
              <a:t>turtle</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a:solidFill>
                  <a:schemeClr val="dk1"/>
                </a:solidFill>
                <a:latin typeface="Courier New"/>
                <a:ea typeface="Courier New"/>
                <a:cs typeface="Courier New"/>
                <a:sym typeface="Courier New"/>
              </a:rPr>
              <a:t>square = turtle.Turtle()</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a:solidFill>
                  <a:schemeClr val="dk1"/>
                </a:solidFill>
                <a:latin typeface="Courier New"/>
                <a:ea typeface="Courier New"/>
                <a:cs typeface="Courier New"/>
                <a:sym typeface="Courier New"/>
              </a:rPr>
              <a:t>square.hideturtle()</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b="1">
                <a:solidFill>
                  <a:srgbClr val="000080"/>
                </a:solidFill>
                <a:latin typeface="Courier New"/>
                <a:ea typeface="Courier New"/>
                <a:cs typeface="Courier New"/>
                <a:sym typeface="Courier New"/>
              </a:rPr>
              <a:t>for </a:t>
            </a:r>
            <a:r>
              <a:rPr lang="en" sz="2000">
                <a:solidFill>
                  <a:schemeClr val="dk1"/>
                </a:solidFill>
                <a:latin typeface="Courier New"/>
                <a:ea typeface="Courier New"/>
                <a:cs typeface="Courier New"/>
                <a:sym typeface="Courier New"/>
              </a:rPr>
              <a:t>x </a:t>
            </a:r>
            <a:r>
              <a:rPr lang="en" sz="2000" b="1">
                <a:solidFill>
                  <a:srgbClr val="000080"/>
                </a:solidFill>
                <a:latin typeface="Courier New"/>
                <a:ea typeface="Courier New"/>
                <a:cs typeface="Courier New"/>
                <a:sym typeface="Courier New"/>
              </a:rPr>
              <a:t>in </a:t>
            </a:r>
            <a:r>
              <a:rPr lang="en" sz="2000">
                <a:solidFill>
                  <a:srgbClr val="000080"/>
                </a:solidFill>
                <a:latin typeface="Courier New"/>
                <a:ea typeface="Courier New"/>
                <a:cs typeface="Courier New"/>
                <a:sym typeface="Courier New"/>
              </a:rPr>
              <a:t>range</a:t>
            </a:r>
            <a:r>
              <a:rPr lang="en" sz="2000">
                <a:solidFill>
                  <a:schemeClr val="dk1"/>
                </a:solidFill>
                <a:latin typeface="Courier New"/>
                <a:ea typeface="Courier New"/>
                <a:cs typeface="Courier New"/>
                <a:sym typeface="Courier New"/>
              </a:rPr>
              <a:t>(</a:t>
            </a:r>
            <a:r>
              <a:rPr lang="en" sz="2000">
                <a:solidFill>
                  <a:srgbClr val="0000FF"/>
                </a:solidFill>
                <a:latin typeface="Courier New"/>
                <a:ea typeface="Courier New"/>
                <a:cs typeface="Courier New"/>
                <a:sym typeface="Courier New"/>
              </a:rPr>
              <a:t>4</a:t>
            </a:r>
            <a:r>
              <a:rPr lang="en" sz="2000">
                <a:solidFill>
                  <a:schemeClr val="dk1"/>
                </a:solidFill>
                <a:latin typeface="Courier New"/>
                <a:ea typeface="Courier New"/>
                <a:cs typeface="Courier New"/>
                <a:sym typeface="Courier New"/>
              </a:rPr>
              <a:t>):</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a:solidFill>
                  <a:schemeClr val="dk1"/>
                </a:solidFill>
                <a:latin typeface="Courier New"/>
                <a:ea typeface="Courier New"/>
                <a:cs typeface="Courier New"/>
                <a:sym typeface="Courier New"/>
              </a:rPr>
              <a:t>	square.forward(</a:t>
            </a:r>
            <a:r>
              <a:rPr lang="en" sz="2000">
                <a:solidFill>
                  <a:srgbClr val="0000FF"/>
                </a:solidFill>
                <a:latin typeface="Courier New"/>
                <a:ea typeface="Courier New"/>
                <a:cs typeface="Courier New"/>
                <a:sym typeface="Courier New"/>
              </a:rPr>
              <a:t>100</a:t>
            </a:r>
            <a:r>
              <a:rPr lang="en" sz="2000">
                <a:solidFill>
                  <a:schemeClr val="dk1"/>
                </a:solidFill>
                <a:latin typeface="Courier New"/>
                <a:ea typeface="Courier New"/>
                <a:cs typeface="Courier New"/>
                <a:sym typeface="Courier New"/>
              </a:rPr>
              <a:t>)</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a:solidFill>
                  <a:schemeClr val="dk1"/>
                </a:solidFill>
                <a:latin typeface="Courier New"/>
                <a:ea typeface="Courier New"/>
                <a:cs typeface="Courier New"/>
                <a:sym typeface="Courier New"/>
              </a:rPr>
              <a:t>	square.right(</a:t>
            </a:r>
            <a:r>
              <a:rPr lang="en" sz="2000">
                <a:solidFill>
                  <a:srgbClr val="0000FF"/>
                </a:solidFill>
                <a:latin typeface="Courier New"/>
                <a:ea typeface="Courier New"/>
                <a:cs typeface="Courier New"/>
                <a:sym typeface="Courier New"/>
              </a:rPr>
              <a:t>90</a:t>
            </a:r>
            <a:r>
              <a:rPr lang="en" sz="2000">
                <a:solidFill>
                  <a:schemeClr val="dk1"/>
                </a:solidFill>
                <a:latin typeface="Courier New"/>
                <a:ea typeface="Courier New"/>
                <a:cs typeface="Courier New"/>
                <a:sym typeface="Courier New"/>
              </a:rPr>
              <a:t>)</a:t>
            </a:r>
            <a:endParaRPr sz="2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2000">
                <a:solidFill>
                  <a:schemeClr val="dk1"/>
                </a:solidFill>
                <a:latin typeface="Courier New"/>
                <a:ea typeface="Courier New"/>
                <a:cs typeface="Courier New"/>
                <a:sym typeface="Courier New"/>
              </a:rPr>
              <a:t>turtle.done()</a:t>
            </a:r>
            <a:endParaRPr sz="2000">
              <a:solidFill>
                <a:schemeClr val="dk1"/>
              </a:solidFill>
              <a:latin typeface="Courier New"/>
              <a:ea typeface="Courier New"/>
              <a:cs typeface="Courier New"/>
              <a:sym typeface="Courier New"/>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Adding Colors to Turtle Graphics</a:t>
            </a:r>
            <a:endParaRPr/>
          </a:p>
        </p:txBody>
      </p:sp>
      <p:sp>
        <p:nvSpPr>
          <p:cNvPr id="166" name="Google Shape;166;p31"/>
          <p:cNvSpPr txBox="1">
            <a:spLocks noGrp="1"/>
          </p:cNvSpPr>
          <p:nvPr>
            <p:ph type="body" idx="1"/>
          </p:nvPr>
        </p:nvSpPr>
        <p:spPr>
          <a:xfrm>
            <a:off x="311700" y="1152475"/>
            <a:ext cx="8705700" cy="3990900"/>
          </a:xfrm>
          <a:prstGeom prst="rect">
            <a:avLst/>
          </a:prstGeom>
        </p:spPr>
        <p:txBody>
          <a:bodyPr spcFirstLastPara="1" wrap="square" lIns="91425" tIns="91425" rIns="91425" bIns="91425" anchor="t" anchorCtr="0">
            <a:noAutofit/>
          </a:bodyPr>
          <a:lstStyle/>
          <a:p>
            <a:pPr marL="457200" lvl="0" indent="-355600" algn="l" rtl="0">
              <a:spcBef>
                <a:spcPts val="50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Just like how film would be humdrum with traditional black-and-white television, the same concept applies to your turtle computer graphics. </a:t>
            </a:r>
            <a:endParaRPr sz="2000">
              <a:solidFill>
                <a:schemeClr val="dk1"/>
              </a:solidFill>
              <a:latin typeface="Times New Roman"/>
              <a:ea typeface="Times New Roman"/>
              <a:cs typeface="Times New Roman"/>
              <a:sym typeface="Times New Roman"/>
            </a:endParaRPr>
          </a:p>
          <a:p>
            <a:pPr marL="457200" lvl="0" indent="-355600" algn="l" rtl="0">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We can spice things up by adding color to our images. Turtle enables pythonistas the ability to do this via the color function.</a:t>
            </a:r>
            <a:endParaRPr sz="2000">
              <a:solidFill>
                <a:schemeClr val="dk1"/>
              </a:solidFill>
              <a:latin typeface="Times New Roman"/>
              <a:ea typeface="Times New Roman"/>
              <a:cs typeface="Times New Roman"/>
              <a:sym typeface="Times New Roman"/>
            </a:endParaRPr>
          </a:p>
          <a:p>
            <a:pPr marL="457200" lvl="0" indent="-355600" algn="l" rtl="0">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You can read about it in the turtle module here:</a:t>
            </a:r>
            <a:r>
              <a:rPr lang="en" sz="2000">
                <a:solidFill>
                  <a:schemeClr val="dk1"/>
                </a:solidFill>
                <a:uFill>
                  <a:noFill/>
                </a:uFill>
                <a:latin typeface="Times New Roman"/>
                <a:ea typeface="Times New Roman"/>
                <a:cs typeface="Times New Roman"/>
                <a:sym typeface="Times New Roman"/>
                <a:hlinkClick r:id="rId3"/>
              </a:rPr>
              <a:t> </a:t>
            </a:r>
            <a:r>
              <a:rPr lang="en" sz="2000" u="sng">
                <a:solidFill>
                  <a:schemeClr val="hlink"/>
                </a:solidFill>
                <a:latin typeface="Courier New"/>
                <a:ea typeface="Courier New"/>
                <a:cs typeface="Courier New"/>
                <a:sym typeface="Courier New"/>
                <a:hlinkClick r:id="rId3"/>
              </a:rPr>
              <a:t>https://docs.python.org/3.3/library/turtle.html?highlight=turtle#turtle.color</a:t>
            </a:r>
            <a:endParaRPr sz="2000">
              <a:solidFill>
                <a:schemeClr val="dk1"/>
              </a:solidFill>
              <a:latin typeface="Courier New"/>
              <a:ea typeface="Courier New"/>
              <a:cs typeface="Courier New"/>
              <a:sym typeface="Courier New"/>
            </a:endParaRPr>
          </a:p>
          <a:p>
            <a:pPr marL="914400" lvl="1" indent="-355600" algn="l" rtl="0">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You can call it with no arguments, one argument, or two arguments. When you pass in one argument it returns the </a:t>
            </a:r>
            <a:r>
              <a:rPr lang="en" sz="2000">
                <a:solidFill>
                  <a:schemeClr val="dk1"/>
                </a:solidFill>
              </a:rPr>
              <a:t>pencolor</a:t>
            </a:r>
            <a:r>
              <a:rPr lang="en" sz="2000">
                <a:solidFill>
                  <a:schemeClr val="dk1"/>
                </a:solidFill>
                <a:latin typeface="Times New Roman"/>
                <a:ea typeface="Times New Roman"/>
                <a:cs typeface="Times New Roman"/>
                <a:sym typeface="Times New Roman"/>
              </a:rPr>
              <a:t> and current </a:t>
            </a:r>
            <a:r>
              <a:rPr lang="en" sz="2000">
                <a:solidFill>
                  <a:schemeClr val="dk1"/>
                </a:solidFill>
              </a:rPr>
              <a:t>fillcolor</a:t>
            </a:r>
            <a:r>
              <a:rPr lang="en" sz="2000">
                <a:solidFill>
                  <a:schemeClr val="dk1"/>
                </a:solidFill>
                <a:latin typeface="Times New Roman"/>
                <a:ea typeface="Times New Roman"/>
                <a:cs typeface="Times New Roman"/>
                <a:sym typeface="Times New Roman"/>
              </a:rPr>
              <a:t> as a pair; it doesn't actually manipulate the color, just returns what color is in the turtle object. </a:t>
            </a:r>
            <a:endParaRPr sz="200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Great, But...</a:t>
            </a:r>
            <a:endParaRPr/>
          </a:p>
        </p:txBody>
      </p:sp>
      <p:sp>
        <p:nvSpPr>
          <p:cNvPr id="172" name="Google Shape;172;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500"/>
              </a:spcBef>
              <a:spcAft>
                <a:spcPts val="0"/>
              </a:spcAft>
              <a:buClr>
                <a:schemeClr val="dk1"/>
              </a:buClr>
              <a:buSzPts val="1100"/>
              <a:buFont typeface="Arial"/>
              <a:buNone/>
            </a:pPr>
            <a:r>
              <a:rPr lang="en" sz="2500">
                <a:solidFill>
                  <a:schemeClr val="dk1"/>
                </a:solidFill>
                <a:latin typeface="Times New Roman"/>
                <a:ea typeface="Times New Roman"/>
                <a:cs typeface="Times New Roman"/>
                <a:sym typeface="Times New Roman"/>
              </a:rPr>
              <a:t>Sometimes when you’re creating images you’re not exactly sure what colors to use… Ta-da, this is where the </a:t>
            </a:r>
            <a:r>
              <a:rPr lang="en" sz="2500">
                <a:solidFill>
                  <a:schemeClr val="dk1"/>
                </a:solidFill>
                <a:latin typeface="Courier New"/>
                <a:ea typeface="Courier New"/>
                <a:cs typeface="Courier New"/>
                <a:sym typeface="Courier New"/>
              </a:rPr>
              <a:t>PyRandomColor </a:t>
            </a:r>
            <a:r>
              <a:rPr lang="en" sz="2500">
                <a:solidFill>
                  <a:schemeClr val="dk1"/>
                </a:solidFill>
                <a:latin typeface="Times New Roman"/>
                <a:ea typeface="Times New Roman"/>
                <a:cs typeface="Times New Roman"/>
                <a:sym typeface="Times New Roman"/>
              </a:rPr>
              <a:t>comes to the rescue. </a:t>
            </a:r>
            <a:endParaRPr sz="2500">
              <a:solidFill>
                <a:schemeClr val="dk1"/>
              </a:solidFill>
            </a:endParaRPr>
          </a:p>
          <a:p>
            <a:pPr marL="0" lvl="0" indent="0" algn="l" rtl="0">
              <a:spcBef>
                <a:spcPts val="0"/>
              </a:spcBef>
              <a:spcAft>
                <a:spcPts val="1600"/>
              </a:spcAft>
              <a:buNone/>
            </a:pPr>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t>
            </a:r>
            <a:r>
              <a:rPr lang="en">
                <a:latin typeface="Courier New"/>
                <a:ea typeface="Courier New"/>
                <a:cs typeface="Courier New"/>
                <a:sym typeface="Courier New"/>
              </a:rPr>
              <a:t>PyRandomColor </a:t>
            </a:r>
            <a:r>
              <a:rPr lang="en"/>
              <a:t>Open source Module </a:t>
            </a:r>
            <a:endParaRPr/>
          </a:p>
        </p:txBody>
      </p:sp>
      <p:sp>
        <p:nvSpPr>
          <p:cNvPr id="178" name="Google Shape;178;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000000"/>
                </a:solidFill>
              </a:rPr>
              <a:t>An open source module that I created under the GPL license that allows pythonistas to randomly add colors to their turtle graphics.</a:t>
            </a:r>
            <a:endParaRPr sz="2200">
              <a:solidFill>
                <a:srgbClr val="000000"/>
              </a:solidFill>
            </a:endParaRPr>
          </a:p>
          <a:p>
            <a:pPr marL="0" lvl="0" indent="0" algn="l" rtl="0">
              <a:spcBef>
                <a:spcPts val="1600"/>
              </a:spcBef>
              <a:spcAft>
                <a:spcPts val="0"/>
              </a:spcAft>
              <a:buNone/>
            </a:pPr>
            <a:r>
              <a:rPr lang="en" sz="2200">
                <a:solidFill>
                  <a:srgbClr val="000000"/>
                </a:solidFill>
              </a:rPr>
              <a:t>There’s two simple ways to download </a:t>
            </a:r>
            <a:r>
              <a:rPr lang="en" sz="2200">
                <a:solidFill>
                  <a:srgbClr val="000000"/>
                </a:solidFill>
                <a:latin typeface="Courier New"/>
                <a:ea typeface="Courier New"/>
                <a:cs typeface="Courier New"/>
                <a:sym typeface="Courier New"/>
              </a:rPr>
              <a:t>PyRandomColor</a:t>
            </a:r>
            <a:r>
              <a:rPr lang="en" sz="2200">
                <a:solidFill>
                  <a:srgbClr val="000000"/>
                </a:solidFill>
              </a:rPr>
              <a:t>:</a:t>
            </a:r>
            <a:endParaRPr sz="2200">
              <a:solidFill>
                <a:srgbClr val="000000"/>
              </a:solidFill>
            </a:endParaRPr>
          </a:p>
          <a:p>
            <a:pPr marL="457200" lvl="0" indent="-368300" algn="l" rtl="0">
              <a:spcBef>
                <a:spcPts val="1600"/>
              </a:spcBef>
              <a:spcAft>
                <a:spcPts val="0"/>
              </a:spcAft>
              <a:buSzPts val="2200"/>
              <a:buChar char="●"/>
            </a:pPr>
            <a:r>
              <a:rPr lang="en" sz="2200">
                <a:solidFill>
                  <a:schemeClr val="dk1"/>
                </a:solidFill>
              </a:rPr>
              <a:t>$ pip install </a:t>
            </a:r>
            <a:r>
              <a:rPr lang="en" sz="2200">
                <a:solidFill>
                  <a:schemeClr val="dk1"/>
                </a:solidFill>
                <a:latin typeface="Courier New"/>
                <a:ea typeface="Courier New"/>
                <a:cs typeface="Courier New"/>
                <a:sym typeface="Courier New"/>
              </a:rPr>
              <a:t>pyrandomcolor</a:t>
            </a:r>
            <a:endParaRPr sz="2200">
              <a:solidFill>
                <a:schemeClr val="dk1"/>
              </a:solidFill>
              <a:latin typeface="Courier New"/>
              <a:ea typeface="Courier New"/>
              <a:cs typeface="Courier New"/>
              <a:sym typeface="Courier New"/>
            </a:endParaRPr>
          </a:p>
          <a:p>
            <a:pPr marL="457200" lvl="0" indent="-368300" algn="l" rtl="0">
              <a:spcBef>
                <a:spcPts val="0"/>
              </a:spcBef>
              <a:spcAft>
                <a:spcPts val="0"/>
              </a:spcAft>
              <a:buSzPts val="2200"/>
              <a:buChar char="●"/>
            </a:pPr>
            <a:r>
              <a:rPr lang="en" sz="2200">
                <a:solidFill>
                  <a:schemeClr val="dk1"/>
                </a:solidFill>
              </a:rPr>
              <a:t>$ git clone</a:t>
            </a:r>
            <a:r>
              <a:rPr lang="en" sz="2200">
                <a:solidFill>
                  <a:schemeClr val="dk1"/>
                </a:solidFill>
                <a:uFill>
                  <a:noFill/>
                </a:uFill>
                <a:hlinkClick r:id="rId3"/>
              </a:rPr>
              <a:t> </a:t>
            </a:r>
            <a:r>
              <a:rPr lang="en" sz="2200" b="1" u="sng">
                <a:solidFill>
                  <a:schemeClr val="hlink"/>
                </a:solidFill>
                <a:latin typeface="Courier New"/>
                <a:ea typeface="Courier New"/>
                <a:cs typeface="Courier New"/>
                <a:sym typeface="Courier New"/>
                <a:hlinkClick r:id="rId3"/>
              </a:rPr>
              <a:t>https://github.com/purcellconsult/PyRandomColor.git</a:t>
            </a:r>
            <a:endParaRPr sz="2200" b="1" u="sng">
              <a:solidFill>
                <a:schemeClr val="hlink"/>
              </a:solidFill>
              <a:latin typeface="Courier New"/>
              <a:ea typeface="Courier New"/>
              <a:cs typeface="Courier New"/>
              <a:sym typeface="Courier New"/>
            </a:endParaRPr>
          </a:p>
          <a:p>
            <a:pPr marL="0" lvl="0" indent="0" algn="l" rtl="0">
              <a:spcBef>
                <a:spcPts val="1600"/>
              </a:spcBef>
              <a:spcAft>
                <a:spcPts val="1600"/>
              </a:spcAft>
              <a:buNone/>
            </a:pPr>
            <a:endParaRPr sz="1300">
              <a:solidFill>
                <a:schemeClr val="dk1"/>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4"/>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A list of functions from PyRandomColor</a:t>
            </a:r>
            <a:endParaRPr sz="3000"/>
          </a:p>
          <a:p>
            <a:pPr marL="0" lvl="0" indent="0" algn="l" rtl="0">
              <a:spcBef>
                <a:spcPts val="0"/>
              </a:spcBef>
              <a:spcAft>
                <a:spcPts val="0"/>
              </a:spcAft>
              <a:buNone/>
            </a:pPr>
            <a:endParaRPr/>
          </a:p>
        </p:txBody>
      </p:sp>
      <p:sp>
        <p:nvSpPr>
          <p:cNvPr id="184" name="Google Shape;184;p34"/>
          <p:cNvSpPr txBox="1">
            <a:spLocks noGrp="1"/>
          </p:cNvSpPr>
          <p:nvPr>
            <p:ph type="body" idx="1"/>
          </p:nvPr>
        </p:nvSpPr>
        <p:spPr>
          <a:xfrm>
            <a:off x="182250" y="1036250"/>
            <a:ext cx="8779500" cy="4625400"/>
          </a:xfrm>
          <a:prstGeom prst="rect">
            <a:avLst/>
          </a:prstGeom>
        </p:spPr>
        <p:txBody>
          <a:bodyPr spcFirstLastPara="1" wrap="square" lIns="91425" tIns="91425" rIns="91425" bIns="91425" anchor="t" anchorCtr="0">
            <a:noAutofit/>
          </a:bodyPr>
          <a:lstStyle/>
          <a:p>
            <a:pPr marL="0" lvl="0" indent="0" algn="l" rtl="0">
              <a:spcBef>
                <a:spcPts val="500"/>
              </a:spcBef>
              <a:spcAft>
                <a:spcPts val="0"/>
              </a:spcAft>
              <a:buNone/>
            </a:pPr>
            <a:r>
              <a:rPr lang="en" sz="1700">
                <a:solidFill>
                  <a:schemeClr val="dk1"/>
                </a:solidFill>
                <a:latin typeface="Courier New"/>
                <a:ea typeface="Courier New"/>
                <a:cs typeface="Courier New"/>
                <a:sym typeface="Courier New"/>
              </a:rPr>
              <a:t>get_random_color()</a:t>
            </a:r>
            <a:r>
              <a:rPr lang="en" sz="1700">
                <a:solidFill>
                  <a:schemeClr val="dk1"/>
                </a:solidFill>
                <a:latin typeface="Times New Roman"/>
                <a:ea typeface="Times New Roman"/>
                <a:cs typeface="Times New Roman"/>
                <a:sym typeface="Times New Roman"/>
              </a:rPr>
              <a:t>: Picks any random color.</a:t>
            </a:r>
            <a:endParaRPr sz="17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700">
                <a:solidFill>
                  <a:schemeClr val="dk1"/>
                </a:solidFill>
                <a:latin typeface="Courier New"/>
                <a:ea typeface="Courier New"/>
                <a:cs typeface="Courier New"/>
                <a:sym typeface="Courier New"/>
              </a:rPr>
              <a:t>whites_and_pastels()</a:t>
            </a:r>
            <a:r>
              <a:rPr lang="en" sz="1700">
                <a:solidFill>
                  <a:schemeClr val="dk1"/>
                </a:solidFill>
                <a:latin typeface="Times New Roman"/>
                <a:ea typeface="Times New Roman"/>
                <a:cs typeface="Times New Roman"/>
                <a:sym typeface="Times New Roman"/>
              </a:rPr>
              <a:t>: Returns a random color that’s within the white and pastel color scheme.</a:t>
            </a:r>
            <a:endParaRPr sz="1700">
              <a:solidFill>
                <a:schemeClr val="dk1"/>
              </a:solidFill>
            </a:endParaRPr>
          </a:p>
          <a:p>
            <a:pPr marL="0" lvl="0" indent="0" algn="l" rtl="0">
              <a:spcBef>
                <a:spcPts val="500"/>
              </a:spcBef>
              <a:spcAft>
                <a:spcPts val="0"/>
              </a:spcAft>
              <a:buNone/>
            </a:pPr>
            <a:r>
              <a:rPr lang="en" sz="1700">
                <a:solidFill>
                  <a:schemeClr val="dk1"/>
                </a:solidFill>
                <a:latin typeface="Courier New"/>
                <a:ea typeface="Courier New"/>
                <a:cs typeface="Courier New"/>
                <a:sym typeface="Courier New"/>
              </a:rPr>
              <a:t>grays()</a:t>
            </a:r>
            <a:r>
              <a:rPr lang="en" sz="1700">
                <a:solidFill>
                  <a:schemeClr val="dk1"/>
                </a:solidFill>
                <a:latin typeface="Times New Roman"/>
                <a:ea typeface="Times New Roman"/>
                <a:cs typeface="Times New Roman"/>
                <a:sym typeface="Times New Roman"/>
              </a:rPr>
              <a:t>: Returns a random color that’s within the gray color scheme.</a:t>
            </a:r>
            <a:endParaRPr sz="1700">
              <a:solidFill>
                <a:schemeClr val="dk1"/>
              </a:solidFill>
            </a:endParaRPr>
          </a:p>
          <a:p>
            <a:pPr marL="0" lvl="0" indent="0" algn="l" rtl="0">
              <a:spcBef>
                <a:spcPts val="500"/>
              </a:spcBef>
              <a:spcAft>
                <a:spcPts val="0"/>
              </a:spcAft>
              <a:buClr>
                <a:schemeClr val="dk1"/>
              </a:buClr>
              <a:buSzPts val="1100"/>
              <a:buFont typeface="Arial"/>
              <a:buNone/>
            </a:pPr>
            <a:r>
              <a:rPr lang="en" sz="1700">
                <a:solidFill>
                  <a:schemeClr val="dk1"/>
                </a:solidFill>
                <a:latin typeface="Courier New"/>
                <a:ea typeface="Courier New"/>
                <a:cs typeface="Courier New"/>
                <a:sym typeface="Courier New"/>
              </a:rPr>
              <a:t>blues()</a:t>
            </a:r>
            <a:r>
              <a:rPr lang="en" sz="1700">
                <a:solidFill>
                  <a:schemeClr val="dk1"/>
                </a:solidFill>
                <a:latin typeface="Times New Roman"/>
                <a:ea typeface="Times New Roman"/>
                <a:cs typeface="Times New Roman"/>
                <a:sym typeface="Times New Roman"/>
              </a:rPr>
              <a:t>: Returns a random color within the blue color scheme.</a:t>
            </a:r>
            <a:endParaRPr sz="1700">
              <a:solidFill>
                <a:schemeClr val="dk1"/>
              </a:solidFill>
            </a:endParaRPr>
          </a:p>
          <a:p>
            <a:pPr marL="0" lvl="0" indent="0" algn="l" rtl="0">
              <a:spcBef>
                <a:spcPts val="500"/>
              </a:spcBef>
              <a:spcAft>
                <a:spcPts val="0"/>
              </a:spcAft>
              <a:buClr>
                <a:schemeClr val="dk1"/>
              </a:buClr>
              <a:buSzPts val="1100"/>
              <a:buFont typeface="Arial"/>
              <a:buNone/>
            </a:pPr>
            <a:r>
              <a:rPr lang="en" sz="1700">
                <a:solidFill>
                  <a:schemeClr val="dk1"/>
                </a:solidFill>
                <a:latin typeface="Courier New"/>
                <a:ea typeface="Courier New"/>
                <a:cs typeface="Courier New"/>
                <a:sym typeface="Courier New"/>
              </a:rPr>
              <a:t>greens()</a:t>
            </a:r>
            <a:r>
              <a:rPr lang="en" sz="1700">
                <a:solidFill>
                  <a:schemeClr val="dk1"/>
                </a:solidFill>
                <a:latin typeface="Times New Roman"/>
                <a:ea typeface="Times New Roman"/>
                <a:cs typeface="Times New Roman"/>
                <a:sym typeface="Times New Roman"/>
              </a:rPr>
              <a:t>: Returns a random color within the green color scheme.</a:t>
            </a:r>
            <a:endParaRPr sz="1700">
              <a:solidFill>
                <a:schemeClr val="dk1"/>
              </a:solidFill>
            </a:endParaRPr>
          </a:p>
          <a:p>
            <a:pPr marL="0" lvl="0" indent="0" algn="l" rtl="0">
              <a:spcBef>
                <a:spcPts val="500"/>
              </a:spcBef>
              <a:spcAft>
                <a:spcPts val="0"/>
              </a:spcAft>
              <a:buClr>
                <a:schemeClr val="dk1"/>
              </a:buClr>
              <a:buSzPts val="1100"/>
              <a:buFont typeface="Arial"/>
              <a:buNone/>
            </a:pPr>
            <a:r>
              <a:rPr lang="en" sz="1700">
                <a:solidFill>
                  <a:schemeClr val="dk1"/>
                </a:solidFill>
                <a:latin typeface="Courier New"/>
                <a:ea typeface="Courier New"/>
                <a:cs typeface="Courier New"/>
                <a:sym typeface="Courier New"/>
              </a:rPr>
              <a:t>yellows()</a:t>
            </a:r>
            <a:r>
              <a:rPr lang="en" sz="1700">
                <a:solidFill>
                  <a:schemeClr val="dk1"/>
                </a:solidFill>
                <a:latin typeface="Times New Roman"/>
                <a:ea typeface="Times New Roman"/>
                <a:cs typeface="Times New Roman"/>
                <a:sym typeface="Times New Roman"/>
              </a:rPr>
              <a:t>: Returns a random color within the yellow color scheme.</a:t>
            </a:r>
            <a:endParaRPr sz="1700">
              <a:solidFill>
                <a:schemeClr val="dk1"/>
              </a:solidFill>
            </a:endParaRPr>
          </a:p>
          <a:p>
            <a:pPr marL="0" lvl="0" indent="0" algn="l" rtl="0">
              <a:spcBef>
                <a:spcPts val="500"/>
              </a:spcBef>
              <a:spcAft>
                <a:spcPts val="0"/>
              </a:spcAft>
              <a:buClr>
                <a:schemeClr val="dk1"/>
              </a:buClr>
              <a:buSzPts val="1100"/>
              <a:buFont typeface="Arial"/>
              <a:buNone/>
            </a:pPr>
            <a:r>
              <a:rPr lang="en" sz="1700">
                <a:solidFill>
                  <a:schemeClr val="dk1"/>
                </a:solidFill>
                <a:latin typeface="Courier New"/>
                <a:ea typeface="Courier New"/>
                <a:cs typeface="Courier New"/>
                <a:sym typeface="Courier New"/>
              </a:rPr>
              <a:t>browns()</a:t>
            </a:r>
            <a:r>
              <a:rPr lang="en" sz="1700">
                <a:solidFill>
                  <a:schemeClr val="dk1"/>
                </a:solidFill>
                <a:latin typeface="Times New Roman"/>
                <a:ea typeface="Times New Roman"/>
                <a:cs typeface="Times New Roman"/>
                <a:sym typeface="Times New Roman"/>
              </a:rPr>
              <a:t>: Returns a random color within the brown color scheme.</a:t>
            </a:r>
            <a:endParaRPr sz="1700">
              <a:solidFill>
                <a:schemeClr val="dk1"/>
              </a:solidFill>
            </a:endParaRPr>
          </a:p>
          <a:p>
            <a:pPr marL="0" lvl="0" indent="0" algn="l" rtl="0">
              <a:spcBef>
                <a:spcPts val="500"/>
              </a:spcBef>
              <a:spcAft>
                <a:spcPts val="0"/>
              </a:spcAft>
              <a:buClr>
                <a:schemeClr val="dk1"/>
              </a:buClr>
              <a:buSzPts val="1100"/>
              <a:buFont typeface="Arial"/>
              <a:buNone/>
            </a:pPr>
            <a:r>
              <a:rPr lang="en" sz="1700">
                <a:solidFill>
                  <a:schemeClr val="dk1"/>
                </a:solidFill>
                <a:latin typeface="Courier New"/>
                <a:ea typeface="Courier New"/>
                <a:cs typeface="Courier New"/>
                <a:sym typeface="Courier New"/>
              </a:rPr>
              <a:t>oranges()</a:t>
            </a:r>
            <a:r>
              <a:rPr lang="en" sz="1700">
                <a:solidFill>
                  <a:schemeClr val="dk1"/>
                </a:solidFill>
                <a:latin typeface="Times New Roman"/>
                <a:ea typeface="Times New Roman"/>
                <a:cs typeface="Times New Roman"/>
                <a:sym typeface="Times New Roman"/>
              </a:rPr>
              <a:t>: Returns a random color within the orange color scheme.</a:t>
            </a:r>
            <a:endParaRPr sz="1700">
              <a:solidFill>
                <a:schemeClr val="dk1"/>
              </a:solidFill>
            </a:endParaRPr>
          </a:p>
          <a:p>
            <a:pPr marL="0" lvl="0" indent="0" algn="l" rtl="0">
              <a:spcBef>
                <a:spcPts val="500"/>
              </a:spcBef>
              <a:spcAft>
                <a:spcPts val="0"/>
              </a:spcAft>
              <a:buClr>
                <a:schemeClr val="dk1"/>
              </a:buClr>
              <a:buSzPts val="1100"/>
              <a:buFont typeface="Arial"/>
              <a:buNone/>
            </a:pPr>
            <a:r>
              <a:rPr lang="en" sz="1700">
                <a:solidFill>
                  <a:schemeClr val="dk1"/>
                </a:solidFill>
                <a:latin typeface="Courier New"/>
                <a:ea typeface="Courier New"/>
                <a:cs typeface="Courier New"/>
                <a:sym typeface="Courier New"/>
              </a:rPr>
              <a:t>pinks_violets()</a:t>
            </a:r>
            <a:r>
              <a:rPr lang="en" sz="1700">
                <a:solidFill>
                  <a:schemeClr val="dk1"/>
                </a:solidFill>
                <a:latin typeface="Times New Roman"/>
                <a:ea typeface="Times New Roman"/>
                <a:cs typeface="Times New Roman"/>
                <a:sym typeface="Times New Roman"/>
              </a:rPr>
              <a:t>: Returns a random color within the pinkish and </a:t>
            </a:r>
            <a:r>
              <a:rPr lang="en" sz="1700" i="1">
                <a:solidFill>
                  <a:schemeClr val="dk1"/>
                </a:solidFill>
                <a:latin typeface="Times New Roman"/>
                <a:ea typeface="Times New Roman"/>
                <a:cs typeface="Times New Roman"/>
                <a:sym typeface="Times New Roman"/>
              </a:rPr>
              <a:t>violetish </a:t>
            </a:r>
            <a:r>
              <a:rPr lang="en" sz="1700">
                <a:solidFill>
                  <a:schemeClr val="dk1"/>
                </a:solidFill>
                <a:latin typeface="Times New Roman"/>
                <a:ea typeface="Times New Roman"/>
                <a:cs typeface="Times New Roman"/>
                <a:sym typeface="Times New Roman"/>
              </a:rPr>
              <a:t>color scheme.</a:t>
            </a:r>
            <a:endParaRPr sz="1700">
              <a:solidFill>
                <a:schemeClr val="dk1"/>
              </a:solidFill>
              <a:latin typeface="Times New Roman"/>
              <a:ea typeface="Times New Roman"/>
              <a:cs typeface="Times New Roman"/>
              <a:sym typeface="Times New Roman"/>
            </a:endParaRPr>
          </a:p>
          <a:p>
            <a:pPr marL="0" lvl="0" indent="0" algn="l" rtl="0">
              <a:spcBef>
                <a:spcPts val="0"/>
              </a:spcBef>
              <a:spcAft>
                <a:spcPts val="1600"/>
              </a:spcAft>
              <a:buNone/>
            </a:pPr>
            <a:endParaRPr sz="12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thing first, we need python installed!</a:t>
            </a:r>
            <a:endParaRPr lang="en-US" dirty="0"/>
          </a:p>
        </p:txBody>
      </p:sp>
      <p:sp>
        <p:nvSpPr>
          <p:cNvPr id="3" name="Text Placeholder 2"/>
          <p:cNvSpPr>
            <a:spLocks noGrp="1"/>
          </p:cNvSpPr>
          <p:nvPr>
            <p:ph type="body" idx="1"/>
          </p:nvPr>
        </p:nvSpPr>
        <p:spPr/>
        <p:txBody>
          <a:bodyPr/>
          <a:lstStyle/>
          <a:p>
            <a:r>
              <a:rPr lang="en-US" sz="2400" dirty="0" smtClean="0">
                <a:solidFill>
                  <a:schemeClr val="tx1"/>
                </a:solidFill>
              </a:rPr>
              <a:t>Visit </a:t>
            </a:r>
            <a:r>
              <a:rPr lang="en-US" sz="2400" dirty="0" smtClean="0">
                <a:solidFill>
                  <a:schemeClr val="tx1"/>
                </a:solidFill>
                <a:hlinkClick r:id="rId2"/>
              </a:rPr>
              <a:t>www.python.org/downloads</a:t>
            </a:r>
            <a:r>
              <a:rPr lang="en-US" sz="2400" dirty="0" smtClean="0">
                <a:solidFill>
                  <a:schemeClr val="tx1"/>
                </a:solidFill>
              </a:rPr>
              <a:t> and follow the steps for your machine. </a:t>
            </a:r>
          </a:p>
          <a:p>
            <a:r>
              <a:rPr lang="en-US" sz="2400" dirty="0" smtClean="0">
                <a:solidFill>
                  <a:schemeClr val="tx1"/>
                </a:solidFill>
              </a:rPr>
              <a:t>I’ve put together some quick instructions on my blog: </a:t>
            </a:r>
            <a:r>
              <a:rPr lang="en-US" sz="2400" dirty="0" smtClean="0">
                <a:solidFill>
                  <a:schemeClr val="tx1"/>
                </a:solidFill>
                <a:hlinkClick r:id="rId3"/>
              </a:rPr>
              <a:t>http://purcellconsult.com/python-installation-tutorial</a:t>
            </a:r>
            <a:r>
              <a:rPr lang="en-US" sz="2400" dirty="0" smtClean="0">
                <a:solidFill>
                  <a:schemeClr val="tx1"/>
                </a:solidFill>
              </a:rPr>
              <a:t> </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Create a Square Portrait Like The Below </a:t>
            </a:r>
            <a:endParaRPr/>
          </a:p>
        </p:txBody>
      </p:sp>
      <p:sp>
        <p:nvSpPr>
          <p:cNvPr id="190" name="Google Shape;190;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91" name="Google Shape;191;p35"/>
          <p:cNvPicPr preferRelativeResize="0"/>
          <p:nvPr/>
        </p:nvPicPr>
        <p:blipFill>
          <a:blip r:embed="rId3">
            <a:alphaModFix/>
          </a:blip>
          <a:stretch>
            <a:fillRect/>
          </a:stretch>
        </p:blipFill>
        <p:spPr>
          <a:xfrm>
            <a:off x="1204925" y="1414825"/>
            <a:ext cx="5609899" cy="3154049"/>
          </a:xfrm>
          <a:prstGeom prst="rect">
            <a:avLst/>
          </a:prstGeom>
          <a:noFill/>
          <a:ln>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See This in Action</a:t>
            </a:r>
            <a:endParaRPr/>
          </a:p>
        </p:txBody>
      </p:sp>
      <p:sp>
        <p:nvSpPr>
          <p:cNvPr id="197" name="Google Shape;197;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rgbClr val="000000"/>
                </a:solidFill>
                <a:latin typeface="Courier New"/>
                <a:ea typeface="Courier New"/>
                <a:cs typeface="Courier New"/>
                <a:sym typeface="Courier New"/>
              </a:rPr>
              <a:t>$ python multi_color_cube.py </a:t>
            </a:r>
            <a:endParaRPr sz="2500">
              <a:solidFill>
                <a:srgbClr val="000000"/>
              </a:solidFill>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7"/>
          <p:cNvSpPr txBox="1">
            <a:spLocks noGrp="1"/>
          </p:cNvSpPr>
          <p:nvPr>
            <p:ph type="body" idx="4294967295"/>
          </p:nvPr>
        </p:nvSpPr>
        <p:spPr>
          <a:xfrm>
            <a:off x="194350" y="159150"/>
            <a:ext cx="8019600" cy="490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solidFill>
                  <a:srgbClr val="000080"/>
                </a:solidFill>
                <a:latin typeface="Courier New"/>
                <a:ea typeface="Courier New"/>
                <a:cs typeface="Courier New"/>
                <a:sym typeface="Courier New"/>
              </a:rPr>
              <a:t>import turtle </a:t>
            </a:r>
            <a:endParaRPr sz="1000" b="1">
              <a:solidFill>
                <a:srgbClr val="00008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b="1" dirty="0">
                <a:solidFill>
                  <a:srgbClr val="000080"/>
                </a:solidFill>
                <a:latin typeface="Courier New"/>
                <a:ea typeface="Courier New"/>
                <a:cs typeface="Courier New"/>
                <a:sym typeface="Courier New"/>
              </a:rPr>
              <a:t>from </a:t>
            </a:r>
            <a:r>
              <a:rPr lang="en" sz="1000" dirty="0">
                <a:solidFill>
                  <a:schemeClr val="dk1"/>
                </a:solidFill>
                <a:latin typeface="Courier New"/>
                <a:ea typeface="Courier New"/>
                <a:cs typeface="Courier New"/>
                <a:sym typeface="Courier New"/>
              </a:rPr>
              <a:t>random_colors </a:t>
            </a:r>
            <a:r>
              <a:rPr lang="en" sz="1000" b="1" dirty="0">
                <a:solidFill>
                  <a:srgbClr val="000080"/>
                </a:solidFill>
                <a:latin typeface="Courier New"/>
                <a:ea typeface="Courier New"/>
                <a:cs typeface="Courier New"/>
                <a:sym typeface="Courier New"/>
              </a:rPr>
              <a:t>import </a:t>
            </a:r>
            <a:r>
              <a:rPr lang="en" sz="1000" dirty="0">
                <a:solidFill>
                  <a:schemeClr val="dk1"/>
                </a:solidFill>
                <a:latin typeface="Courier New"/>
                <a:ea typeface="Courier New"/>
                <a:cs typeface="Courier New"/>
                <a:sym typeface="Courier New"/>
              </a:rPr>
              <a:t>get_random_color</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square = turtle.Turtle()</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square.hideturtle()</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b="1" dirty="0">
                <a:solidFill>
                  <a:srgbClr val="000080"/>
                </a:solidFill>
                <a:latin typeface="Courier New"/>
                <a:ea typeface="Courier New"/>
                <a:cs typeface="Courier New"/>
                <a:sym typeface="Courier New"/>
              </a:rPr>
              <a:t>for </a:t>
            </a:r>
            <a:r>
              <a:rPr lang="en" sz="1000" dirty="0">
                <a:solidFill>
                  <a:schemeClr val="dk1"/>
                </a:solidFill>
                <a:latin typeface="Courier New"/>
                <a:ea typeface="Courier New"/>
                <a:cs typeface="Courier New"/>
                <a:sym typeface="Courier New"/>
              </a:rPr>
              <a:t>x </a:t>
            </a:r>
            <a:r>
              <a:rPr lang="en" sz="1000" b="1" dirty="0">
                <a:solidFill>
                  <a:srgbClr val="000080"/>
                </a:solidFill>
                <a:latin typeface="Courier New"/>
                <a:ea typeface="Courier New"/>
                <a:cs typeface="Courier New"/>
                <a:sym typeface="Courier New"/>
              </a:rPr>
              <a:t>in </a:t>
            </a:r>
            <a:r>
              <a:rPr lang="en" sz="1000" dirty="0">
                <a:solidFill>
                  <a:srgbClr val="000080"/>
                </a:solidFill>
                <a:latin typeface="Courier New"/>
                <a:ea typeface="Courier New"/>
                <a:cs typeface="Courier New"/>
                <a:sym typeface="Courier New"/>
              </a:rPr>
              <a:t>range</a:t>
            </a:r>
            <a:r>
              <a:rPr lang="en" sz="1000" dirty="0">
                <a:solidFill>
                  <a:schemeClr val="dk1"/>
                </a:solidFill>
                <a:latin typeface="Courier New"/>
                <a:ea typeface="Courier New"/>
                <a:cs typeface="Courier New"/>
                <a:sym typeface="Courier New"/>
              </a:rPr>
              <a:t>(</a:t>
            </a:r>
            <a:r>
              <a:rPr lang="en" sz="1000" dirty="0">
                <a:solidFill>
                  <a:srgbClr val="0000FF"/>
                </a:solidFill>
                <a:latin typeface="Courier New"/>
                <a:ea typeface="Courier New"/>
                <a:cs typeface="Courier New"/>
                <a:sym typeface="Courier New"/>
              </a:rPr>
              <a:t>4</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square.color(get_random_color(), get_random_color())</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square.begin_fill()</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square.right(</a:t>
            </a:r>
            <a:r>
              <a:rPr lang="en" sz="1000" dirty="0">
                <a:solidFill>
                  <a:srgbClr val="0000FF"/>
                </a:solidFill>
                <a:latin typeface="Courier New"/>
                <a:ea typeface="Courier New"/>
                <a:cs typeface="Courier New"/>
                <a:sym typeface="Courier New"/>
              </a:rPr>
              <a:t>90</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a:t>
            </a:r>
            <a:r>
              <a:rPr lang="en" sz="1000" b="1" dirty="0">
                <a:solidFill>
                  <a:srgbClr val="000080"/>
                </a:solidFill>
                <a:latin typeface="Courier New"/>
                <a:ea typeface="Courier New"/>
                <a:cs typeface="Courier New"/>
                <a:sym typeface="Courier New"/>
              </a:rPr>
              <a:t>for </a:t>
            </a:r>
            <a:r>
              <a:rPr lang="en" sz="1000" dirty="0">
                <a:solidFill>
                  <a:schemeClr val="dk1"/>
                </a:solidFill>
                <a:latin typeface="Courier New"/>
                <a:ea typeface="Courier New"/>
                <a:cs typeface="Courier New"/>
                <a:sym typeface="Courier New"/>
              </a:rPr>
              <a:t>y </a:t>
            </a:r>
            <a:r>
              <a:rPr lang="en" sz="1000" b="1" dirty="0">
                <a:solidFill>
                  <a:srgbClr val="000080"/>
                </a:solidFill>
                <a:latin typeface="Courier New"/>
                <a:ea typeface="Courier New"/>
                <a:cs typeface="Courier New"/>
                <a:sym typeface="Courier New"/>
              </a:rPr>
              <a:t>in </a:t>
            </a:r>
            <a:r>
              <a:rPr lang="en" sz="1000" dirty="0">
                <a:solidFill>
                  <a:srgbClr val="000080"/>
                </a:solidFill>
                <a:latin typeface="Courier New"/>
                <a:ea typeface="Courier New"/>
                <a:cs typeface="Courier New"/>
                <a:sym typeface="Courier New"/>
              </a:rPr>
              <a:t>range</a:t>
            </a:r>
            <a:r>
              <a:rPr lang="en" sz="1000" dirty="0">
                <a:solidFill>
                  <a:schemeClr val="dk1"/>
                </a:solidFill>
                <a:latin typeface="Courier New"/>
                <a:ea typeface="Courier New"/>
                <a:cs typeface="Courier New"/>
                <a:sym typeface="Courier New"/>
              </a:rPr>
              <a:t>(</a:t>
            </a:r>
            <a:r>
              <a:rPr lang="en" sz="1000" dirty="0">
                <a:solidFill>
                  <a:srgbClr val="0000FF"/>
                </a:solidFill>
                <a:latin typeface="Courier New"/>
                <a:ea typeface="Courier New"/>
                <a:cs typeface="Courier New"/>
                <a:sym typeface="Courier New"/>
              </a:rPr>
              <a:t>4</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square.forward(</a:t>
            </a:r>
            <a:r>
              <a:rPr lang="en" sz="1000" dirty="0">
                <a:solidFill>
                  <a:srgbClr val="0000FF"/>
                </a:solidFill>
                <a:latin typeface="Courier New"/>
                <a:ea typeface="Courier New"/>
                <a:cs typeface="Courier New"/>
                <a:sym typeface="Courier New"/>
              </a:rPr>
              <a:t>100</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square.right(</a:t>
            </a:r>
            <a:r>
              <a:rPr lang="en" sz="1000" dirty="0">
                <a:solidFill>
                  <a:srgbClr val="0000FF"/>
                </a:solidFill>
                <a:latin typeface="Courier New"/>
                <a:ea typeface="Courier New"/>
                <a:cs typeface="Courier New"/>
                <a:sym typeface="Courier New"/>
              </a:rPr>
              <a:t>90</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square.end_fill()</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turtle.done()</a:t>
            </a:r>
            <a:endParaRPr sz="1000">
              <a:solidFill>
                <a:schemeClr val="dk1"/>
              </a:solidFill>
              <a:latin typeface="Courier New"/>
              <a:ea typeface="Courier New"/>
              <a:cs typeface="Courier New"/>
              <a:sym typeface="Courier New"/>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Square Artwork</a:t>
            </a:r>
            <a:endParaRPr/>
          </a:p>
        </p:txBody>
      </p:sp>
      <p:sp>
        <p:nvSpPr>
          <p:cNvPr id="208" name="Google Shape;208;p38"/>
          <p:cNvSpPr txBox="1">
            <a:spLocks noGrp="1"/>
          </p:cNvSpPr>
          <p:nvPr>
            <p:ph type="body" idx="1"/>
          </p:nvPr>
        </p:nvSpPr>
        <p:spPr>
          <a:xfrm>
            <a:off x="311700" y="1017725"/>
            <a:ext cx="8757600" cy="419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09" name="Google Shape;209;p38"/>
          <p:cNvPicPr preferRelativeResize="0"/>
          <p:nvPr/>
        </p:nvPicPr>
        <p:blipFill>
          <a:blip r:embed="rId3">
            <a:alphaModFix/>
          </a:blip>
          <a:stretch>
            <a:fillRect/>
          </a:stretch>
        </p:blipFill>
        <p:spPr>
          <a:xfrm>
            <a:off x="1441975" y="1152475"/>
            <a:ext cx="4388650" cy="3900325"/>
          </a:xfrm>
          <a:prstGeom prst="rect">
            <a:avLst/>
          </a:prstGeom>
          <a:noFill/>
          <a:ln>
            <a:no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9"/>
          <p:cNvSpPr txBox="1">
            <a:spLocks noGrp="1"/>
          </p:cNvSpPr>
          <p:nvPr>
            <p:ph type="body" idx="4294967295"/>
          </p:nvPr>
        </p:nvSpPr>
        <p:spPr>
          <a:xfrm>
            <a:off x="208650" y="-77725"/>
            <a:ext cx="8769900" cy="52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b="1" dirty="0">
                <a:solidFill>
                  <a:srgbClr val="000080"/>
                </a:solidFill>
                <a:latin typeface="Courier New"/>
                <a:ea typeface="Courier New"/>
                <a:cs typeface="Courier New"/>
                <a:sym typeface="Courier New"/>
              </a:rPr>
              <a:t>import </a:t>
            </a:r>
            <a:r>
              <a:rPr lang="en" sz="1000" dirty="0">
                <a:solidFill>
                  <a:schemeClr val="dk1"/>
                </a:solidFill>
                <a:latin typeface="Courier New"/>
                <a:ea typeface="Courier New"/>
                <a:cs typeface="Courier New"/>
                <a:sym typeface="Courier New"/>
              </a:rPr>
              <a:t>turtle</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b="1" dirty="0">
                <a:solidFill>
                  <a:srgbClr val="000080"/>
                </a:solidFill>
                <a:latin typeface="Courier New"/>
                <a:ea typeface="Courier New"/>
                <a:cs typeface="Courier New"/>
                <a:sym typeface="Courier New"/>
              </a:rPr>
              <a:t>from </a:t>
            </a:r>
            <a:r>
              <a:rPr lang="en" sz="1000" dirty="0">
                <a:solidFill>
                  <a:schemeClr val="dk1"/>
                </a:solidFill>
                <a:latin typeface="Courier New"/>
                <a:ea typeface="Courier New"/>
                <a:cs typeface="Courier New"/>
                <a:sym typeface="Courier New"/>
              </a:rPr>
              <a:t>random_colors </a:t>
            </a:r>
            <a:r>
              <a:rPr lang="en" sz="1000" b="1" dirty="0">
                <a:solidFill>
                  <a:srgbClr val="000080"/>
                </a:solidFill>
                <a:latin typeface="Courier New"/>
                <a:ea typeface="Courier New"/>
                <a:cs typeface="Courier New"/>
                <a:sym typeface="Courier New"/>
              </a:rPr>
              <a:t>import </a:t>
            </a:r>
            <a:r>
              <a:rPr lang="en" sz="1000" dirty="0">
                <a:solidFill>
                  <a:schemeClr val="dk1"/>
                </a:solidFill>
                <a:latin typeface="Courier New"/>
                <a:ea typeface="Courier New"/>
                <a:cs typeface="Courier New"/>
                <a:sym typeface="Courier New"/>
              </a:rPr>
              <a:t>get_random_color</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square = turtle.Turtle()</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square.hideturtle()</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square.speed(</a:t>
            </a:r>
            <a:r>
              <a:rPr lang="en" sz="1000" dirty="0">
                <a:solidFill>
                  <a:srgbClr val="0000FF"/>
                </a:solidFill>
                <a:latin typeface="Courier New"/>
                <a:ea typeface="Courier New"/>
                <a:cs typeface="Courier New"/>
                <a:sym typeface="Courier New"/>
              </a:rPr>
              <a:t>0</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b="1" dirty="0">
                <a:solidFill>
                  <a:srgbClr val="000080"/>
                </a:solidFill>
                <a:latin typeface="Courier New"/>
                <a:ea typeface="Courier New"/>
                <a:cs typeface="Courier New"/>
                <a:sym typeface="Courier New"/>
              </a:rPr>
              <a:t>for </a:t>
            </a:r>
            <a:r>
              <a:rPr lang="en" sz="1000" dirty="0">
                <a:solidFill>
                  <a:schemeClr val="dk1"/>
                </a:solidFill>
                <a:latin typeface="Courier New"/>
                <a:ea typeface="Courier New"/>
                <a:cs typeface="Courier New"/>
                <a:sym typeface="Courier New"/>
              </a:rPr>
              <a:t>x </a:t>
            </a:r>
            <a:r>
              <a:rPr lang="en" sz="1000" b="1" dirty="0">
                <a:solidFill>
                  <a:srgbClr val="000080"/>
                </a:solidFill>
                <a:latin typeface="Courier New"/>
                <a:ea typeface="Courier New"/>
                <a:cs typeface="Courier New"/>
                <a:sym typeface="Courier New"/>
              </a:rPr>
              <a:t>in </a:t>
            </a:r>
            <a:r>
              <a:rPr lang="en" sz="1000" dirty="0">
                <a:solidFill>
                  <a:srgbClr val="000080"/>
                </a:solidFill>
                <a:latin typeface="Courier New"/>
                <a:ea typeface="Courier New"/>
                <a:cs typeface="Courier New"/>
                <a:sym typeface="Courier New"/>
              </a:rPr>
              <a:t>range</a:t>
            </a:r>
            <a:r>
              <a:rPr lang="en" sz="1000" dirty="0">
                <a:solidFill>
                  <a:schemeClr val="dk1"/>
                </a:solidFill>
                <a:latin typeface="Courier New"/>
                <a:ea typeface="Courier New"/>
                <a:cs typeface="Courier New"/>
                <a:sym typeface="Courier New"/>
              </a:rPr>
              <a:t>(</a:t>
            </a:r>
            <a:r>
              <a:rPr lang="en" sz="1000" dirty="0">
                <a:solidFill>
                  <a:srgbClr val="0000FF"/>
                </a:solidFill>
                <a:latin typeface="Courier New"/>
                <a:ea typeface="Courier New"/>
                <a:cs typeface="Courier New"/>
                <a:sym typeface="Courier New"/>
              </a:rPr>
              <a:t>50</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square.color(get_random_color(), get_random_color())</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square.begin_fill()</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square.right(</a:t>
            </a:r>
            <a:r>
              <a:rPr lang="en" sz="1000" dirty="0">
                <a:solidFill>
                  <a:srgbClr val="0000FF"/>
                </a:solidFill>
                <a:latin typeface="Courier New"/>
                <a:ea typeface="Courier New"/>
                <a:cs typeface="Courier New"/>
                <a:sym typeface="Courier New"/>
              </a:rPr>
              <a:t>35</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a:t>
            </a:r>
            <a:r>
              <a:rPr lang="en" sz="1000" b="1" dirty="0">
                <a:solidFill>
                  <a:srgbClr val="000080"/>
                </a:solidFill>
                <a:latin typeface="Courier New"/>
                <a:ea typeface="Courier New"/>
                <a:cs typeface="Courier New"/>
                <a:sym typeface="Courier New"/>
              </a:rPr>
              <a:t>for </a:t>
            </a:r>
            <a:r>
              <a:rPr lang="en" sz="1000" dirty="0">
                <a:solidFill>
                  <a:schemeClr val="dk1"/>
                </a:solidFill>
                <a:latin typeface="Courier New"/>
                <a:ea typeface="Courier New"/>
                <a:cs typeface="Courier New"/>
                <a:sym typeface="Courier New"/>
              </a:rPr>
              <a:t>y </a:t>
            </a:r>
            <a:r>
              <a:rPr lang="en" sz="1000" b="1" dirty="0">
                <a:solidFill>
                  <a:srgbClr val="000080"/>
                </a:solidFill>
                <a:latin typeface="Courier New"/>
                <a:ea typeface="Courier New"/>
                <a:cs typeface="Courier New"/>
                <a:sym typeface="Courier New"/>
              </a:rPr>
              <a:t>in </a:t>
            </a:r>
            <a:r>
              <a:rPr lang="en" sz="1000" dirty="0">
                <a:solidFill>
                  <a:srgbClr val="000080"/>
                </a:solidFill>
                <a:latin typeface="Courier New"/>
                <a:ea typeface="Courier New"/>
                <a:cs typeface="Courier New"/>
                <a:sym typeface="Courier New"/>
              </a:rPr>
              <a:t>range</a:t>
            </a:r>
            <a:r>
              <a:rPr lang="en" sz="1000" dirty="0">
                <a:solidFill>
                  <a:schemeClr val="dk1"/>
                </a:solidFill>
                <a:latin typeface="Courier New"/>
                <a:ea typeface="Courier New"/>
                <a:cs typeface="Courier New"/>
                <a:sym typeface="Courier New"/>
              </a:rPr>
              <a:t>(</a:t>
            </a:r>
            <a:r>
              <a:rPr lang="en" sz="1000" dirty="0">
                <a:solidFill>
                  <a:srgbClr val="0000FF"/>
                </a:solidFill>
                <a:latin typeface="Courier New"/>
                <a:ea typeface="Courier New"/>
                <a:cs typeface="Courier New"/>
                <a:sym typeface="Courier New"/>
              </a:rPr>
              <a:t>4</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square.forward(</a:t>
            </a:r>
            <a:r>
              <a:rPr lang="en" sz="1000" dirty="0">
                <a:solidFill>
                  <a:srgbClr val="0000FF"/>
                </a:solidFill>
                <a:latin typeface="Courier New"/>
                <a:ea typeface="Courier New"/>
                <a:cs typeface="Courier New"/>
                <a:sym typeface="Courier New"/>
              </a:rPr>
              <a:t>100</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square.right(</a:t>
            </a:r>
            <a:r>
              <a:rPr lang="en" sz="1000" dirty="0">
                <a:solidFill>
                  <a:srgbClr val="0000FF"/>
                </a:solidFill>
                <a:latin typeface="Courier New"/>
                <a:ea typeface="Courier New"/>
                <a:cs typeface="Courier New"/>
                <a:sym typeface="Courier New"/>
              </a:rPr>
              <a:t>90</a:t>
            </a:r>
            <a:r>
              <a:rPr lang="en" sz="1000" dirty="0">
                <a:solidFill>
                  <a:schemeClr val="dk1"/>
                </a:solidFill>
                <a:latin typeface="Courier New"/>
                <a:ea typeface="Courier New"/>
                <a:cs typeface="Courier New"/>
                <a:sym typeface="Courier New"/>
              </a:rPr>
              <a:t>)</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	    square.end_fill()</a:t>
            </a:r>
            <a:endParaRPr sz="10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000" dirty="0">
                <a:solidFill>
                  <a:schemeClr val="dk1"/>
                </a:solidFill>
                <a:latin typeface="Courier New"/>
                <a:ea typeface="Courier New"/>
                <a:cs typeface="Courier New"/>
                <a:sym typeface="Courier New"/>
              </a:rPr>
              <a:t>turtle.done()</a:t>
            </a:r>
            <a:endParaRPr sz="1000">
              <a:solidFill>
                <a:schemeClr val="dk1"/>
              </a:solidFill>
              <a:latin typeface="Courier New"/>
              <a:ea typeface="Courier New"/>
              <a:cs typeface="Courier New"/>
              <a:sym typeface="Courier New"/>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Move On to Another Shape</a:t>
            </a:r>
            <a:endParaRPr/>
          </a:p>
        </p:txBody>
      </p:sp>
      <p:sp>
        <p:nvSpPr>
          <p:cNvPr id="220" name="Google Shape;220;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rgbClr val="000000"/>
                </a:solidFill>
              </a:rPr>
              <a:t>How about  a circle? </a:t>
            </a:r>
            <a:endParaRPr sz="2500">
              <a:solidFill>
                <a:srgbClr val="000000"/>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We’ll Create Cool Artwork Like The Following </a:t>
            </a:r>
            <a:endParaRPr/>
          </a:p>
        </p:txBody>
      </p:sp>
      <p:sp>
        <p:nvSpPr>
          <p:cNvPr id="226" name="Google Shape;226;p41"/>
          <p:cNvSpPr txBox="1">
            <a:spLocks noGrp="1"/>
          </p:cNvSpPr>
          <p:nvPr>
            <p:ph type="body" idx="1"/>
          </p:nvPr>
        </p:nvSpPr>
        <p:spPr>
          <a:xfrm>
            <a:off x="194350" y="1017725"/>
            <a:ext cx="8637900" cy="4047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27" name="Google Shape;227;p41"/>
          <p:cNvPicPr preferRelativeResize="0"/>
          <p:nvPr/>
        </p:nvPicPr>
        <p:blipFill>
          <a:blip r:embed="rId3">
            <a:alphaModFix/>
          </a:blip>
          <a:stretch>
            <a:fillRect/>
          </a:stretch>
        </p:blipFill>
        <p:spPr>
          <a:xfrm>
            <a:off x="441275" y="1152475"/>
            <a:ext cx="3987851" cy="3474249"/>
          </a:xfrm>
          <a:prstGeom prst="rect">
            <a:avLst/>
          </a:prstGeom>
          <a:noFill/>
          <a:ln>
            <a:noFill/>
          </a:ln>
        </p:spPr>
      </p:pic>
      <p:pic>
        <p:nvPicPr>
          <p:cNvPr id="228" name="Google Shape;228;p41"/>
          <p:cNvPicPr preferRelativeResize="0"/>
          <p:nvPr/>
        </p:nvPicPr>
        <p:blipFill>
          <a:blip r:embed="rId4">
            <a:alphaModFix/>
          </a:blip>
          <a:stretch>
            <a:fillRect/>
          </a:stretch>
        </p:blipFill>
        <p:spPr>
          <a:xfrm>
            <a:off x="4698425" y="1152475"/>
            <a:ext cx="3987850" cy="3537576"/>
          </a:xfrm>
          <a:prstGeom prst="rect">
            <a:avLst/>
          </a:prstGeom>
          <a:noFill/>
          <a:ln>
            <a:noFill/>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Create a Circle in Python Turtle </a:t>
            </a:r>
            <a:endParaRPr/>
          </a:p>
        </p:txBody>
      </p:sp>
      <p:sp>
        <p:nvSpPr>
          <p:cNvPr id="234" name="Google Shape;234;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2800"/>
              </a:spcBef>
              <a:spcAft>
                <a:spcPts val="0"/>
              </a:spcAft>
              <a:buClr>
                <a:schemeClr val="dk1"/>
              </a:buClr>
              <a:buSzPts val="1100"/>
              <a:buFont typeface="Arial"/>
              <a:buNone/>
            </a:pPr>
            <a:r>
              <a:rPr lang="en" sz="2500">
                <a:solidFill>
                  <a:schemeClr val="dk1"/>
                </a:solidFill>
                <a:latin typeface="Courier New"/>
                <a:ea typeface="Courier New"/>
                <a:cs typeface="Courier New"/>
                <a:sym typeface="Courier New"/>
              </a:rPr>
              <a:t>turtle.circle(radius, extent=None, steps=None)</a:t>
            </a:r>
            <a:endParaRPr sz="2500">
              <a:solidFill>
                <a:schemeClr val="dk1"/>
              </a:solidFill>
              <a:latin typeface="Courier New"/>
              <a:ea typeface="Courier New"/>
              <a:cs typeface="Courier New"/>
              <a:sym typeface="Courier New"/>
            </a:endParaRPr>
          </a:p>
          <a:p>
            <a:pPr marL="0" lvl="0" indent="0" algn="l" rtl="0">
              <a:spcBef>
                <a:spcPts val="1000"/>
              </a:spcBef>
              <a:spcAft>
                <a:spcPts val="1600"/>
              </a:spcAft>
              <a:buNone/>
            </a:pPr>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Create a Simple Square in Turtle?</a:t>
            </a:r>
            <a:endParaRPr/>
          </a:p>
        </p:txBody>
      </p:sp>
      <p:sp>
        <p:nvSpPr>
          <p:cNvPr id="240" name="Google Shape;240;p43"/>
          <p:cNvSpPr txBox="1">
            <a:spLocks noGrp="1"/>
          </p:cNvSpPr>
          <p:nvPr>
            <p:ph type="body" idx="1"/>
          </p:nvPr>
        </p:nvSpPr>
        <p:spPr>
          <a:xfrm>
            <a:off x="311700" y="1017725"/>
            <a:ext cx="8628000" cy="399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41" name="Google Shape;241;p43"/>
          <p:cNvPicPr preferRelativeResize="0"/>
          <p:nvPr/>
        </p:nvPicPr>
        <p:blipFill>
          <a:blip r:embed="rId3">
            <a:alphaModFix/>
          </a:blip>
          <a:stretch>
            <a:fillRect/>
          </a:stretch>
        </p:blipFill>
        <p:spPr>
          <a:xfrm>
            <a:off x="1401700" y="1152475"/>
            <a:ext cx="5045172" cy="3861550"/>
          </a:xfrm>
          <a:prstGeom prst="rect">
            <a:avLst/>
          </a:prstGeom>
          <a:noFill/>
          <a:ln>
            <a:no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 </a:t>
            </a:r>
            <a:endParaRPr/>
          </a:p>
        </p:txBody>
      </p:sp>
      <p:sp>
        <p:nvSpPr>
          <p:cNvPr id="247" name="Google Shape;247;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000080"/>
                </a:solidFill>
                <a:latin typeface="Courier New"/>
                <a:ea typeface="Courier New"/>
                <a:cs typeface="Courier New"/>
                <a:sym typeface="Courier New"/>
              </a:rPr>
              <a:t>import </a:t>
            </a:r>
            <a:r>
              <a:rPr lang="en">
                <a:solidFill>
                  <a:schemeClr val="dk1"/>
                </a:solidFill>
                <a:latin typeface="Courier New"/>
                <a:ea typeface="Courier New"/>
                <a:cs typeface="Courier New"/>
                <a:sym typeface="Courier New"/>
              </a:rPr>
              <a:t>turtle</a:t>
            </a:r>
            <a:endParaRPr>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x = turtle.Turtle()</a:t>
            </a:r>
            <a:endParaRPr>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x.hideturtle()</a:t>
            </a:r>
            <a:endParaRPr>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x.pensize(</a:t>
            </a:r>
            <a:r>
              <a:rPr lang="en">
                <a:solidFill>
                  <a:srgbClr val="0000FF"/>
                </a:solidFill>
                <a:latin typeface="Courier New"/>
                <a:ea typeface="Courier New"/>
                <a:cs typeface="Courier New"/>
                <a:sym typeface="Courier New"/>
              </a:rPr>
              <a:t>2</a:t>
            </a:r>
            <a:r>
              <a:rPr lang="en">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x.circle(</a:t>
            </a:r>
            <a:r>
              <a:rPr lang="en">
                <a:solidFill>
                  <a:srgbClr val="0000FF"/>
                </a:solidFill>
                <a:latin typeface="Courier New"/>
                <a:ea typeface="Courier New"/>
                <a:cs typeface="Courier New"/>
                <a:sym typeface="Courier New"/>
              </a:rPr>
              <a:t>100</a:t>
            </a:r>
            <a:r>
              <a:rPr lang="en">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turtle.done()</a:t>
            </a:r>
            <a:endParaRPr>
              <a:solidFill>
                <a:schemeClr val="dk1"/>
              </a:solidFill>
              <a:latin typeface="Courier New"/>
              <a:ea typeface="Courier New"/>
              <a:cs typeface="Courier New"/>
              <a:sym typeface="Courier New"/>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Those in a Rush</a:t>
            </a:r>
            <a:endParaRPr lang="en-US" dirty="0"/>
          </a:p>
        </p:txBody>
      </p:sp>
      <p:sp>
        <p:nvSpPr>
          <p:cNvPr id="3" name="Text Placeholder 2"/>
          <p:cNvSpPr>
            <a:spLocks noGrp="1"/>
          </p:cNvSpPr>
          <p:nvPr>
            <p:ph type="body" idx="1"/>
          </p:nvPr>
        </p:nvSpPr>
        <p:spPr/>
        <p:txBody>
          <a:bodyPr/>
          <a:lstStyle/>
          <a:p>
            <a:r>
              <a:rPr lang="en-US" dirty="0" smtClean="0"/>
              <a:t>Access online python interpreter with turtle installed here: </a:t>
            </a:r>
            <a:r>
              <a:rPr lang="en-US" dirty="0" smtClean="0">
                <a:hlinkClick r:id="rId2"/>
              </a:rPr>
              <a:t>https://repl.it/languages/python_turtle</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Create an Arc</a:t>
            </a:r>
            <a:endParaRPr/>
          </a:p>
        </p:txBody>
      </p:sp>
      <p:sp>
        <p:nvSpPr>
          <p:cNvPr id="253" name="Google Shape;253;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54" name="Google Shape;254;p45"/>
          <p:cNvPicPr preferRelativeResize="0"/>
          <p:nvPr/>
        </p:nvPicPr>
        <p:blipFill>
          <a:blip r:embed="rId3">
            <a:alphaModFix/>
          </a:blip>
          <a:stretch>
            <a:fillRect/>
          </a:stretch>
        </p:blipFill>
        <p:spPr>
          <a:xfrm>
            <a:off x="686675" y="1320075"/>
            <a:ext cx="5480324" cy="3081201"/>
          </a:xfrm>
          <a:prstGeom prst="rect">
            <a:avLst/>
          </a:prstGeom>
          <a:noFill/>
          <a:ln>
            <a:noFill/>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The Following </a:t>
            </a:r>
            <a:endParaRPr/>
          </a:p>
        </p:txBody>
      </p:sp>
      <p:sp>
        <p:nvSpPr>
          <p:cNvPr id="260" name="Google Shape;260;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0080"/>
                </a:solidFill>
                <a:latin typeface="Courier New"/>
                <a:ea typeface="Courier New"/>
                <a:cs typeface="Courier New"/>
                <a:sym typeface="Courier New"/>
              </a:rPr>
              <a:t>import </a:t>
            </a:r>
            <a:r>
              <a:rPr lang="en">
                <a:solidFill>
                  <a:schemeClr val="dk1"/>
                </a:solidFill>
                <a:latin typeface="Courier New"/>
                <a:ea typeface="Courier New"/>
                <a:cs typeface="Courier New"/>
                <a:sym typeface="Courier New"/>
              </a:rPr>
              <a:t>turtle</a:t>
            </a:r>
            <a:endParaRPr>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x = turtle.Turtle()</a:t>
            </a:r>
            <a:endParaRPr>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x.hideturtle()</a:t>
            </a:r>
            <a:endParaRPr>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x.pensize(</a:t>
            </a:r>
            <a:r>
              <a:rPr lang="en">
                <a:solidFill>
                  <a:srgbClr val="0000FF"/>
                </a:solidFill>
                <a:latin typeface="Courier New"/>
                <a:ea typeface="Courier New"/>
                <a:cs typeface="Courier New"/>
                <a:sym typeface="Courier New"/>
              </a:rPr>
              <a:t>2</a:t>
            </a:r>
            <a:r>
              <a:rPr lang="en">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x.circle(</a:t>
            </a:r>
            <a:r>
              <a:rPr lang="en">
                <a:solidFill>
                  <a:srgbClr val="0000FF"/>
                </a:solidFill>
                <a:latin typeface="Courier New"/>
                <a:ea typeface="Courier New"/>
                <a:cs typeface="Courier New"/>
                <a:sym typeface="Courier New"/>
              </a:rPr>
              <a:t>100</a:t>
            </a:r>
            <a:r>
              <a:rPr lang="en">
                <a:solidFill>
                  <a:schemeClr val="dk1"/>
                </a:solidFill>
                <a:latin typeface="Courier New"/>
                <a:ea typeface="Courier New"/>
                <a:cs typeface="Courier New"/>
                <a:sym typeface="Courier New"/>
              </a:rPr>
              <a:t>, </a:t>
            </a:r>
            <a:r>
              <a:rPr lang="en">
                <a:solidFill>
                  <a:srgbClr val="660099"/>
                </a:solidFill>
                <a:latin typeface="Courier New"/>
                <a:ea typeface="Courier New"/>
                <a:cs typeface="Courier New"/>
                <a:sym typeface="Courier New"/>
              </a:rPr>
              <a:t>extent</a:t>
            </a:r>
            <a:r>
              <a:rPr lang="en">
                <a:solidFill>
                  <a:schemeClr val="dk1"/>
                </a:solidFill>
                <a:latin typeface="Courier New"/>
                <a:ea typeface="Courier New"/>
                <a:cs typeface="Courier New"/>
                <a:sym typeface="Courier New"/>
              </a:rPr>
              <a:t>=</a:t>
            </a:r>
            <a:r>
              <a:rPr lang="en">
                <a:solidFill>
                  <a:srgbClr val="0000FF"/>
                </a:solidFill>
                <a:latin typeface="Courier New"/>
                <a:ea typeface="Courier New"/>
                <a:cs typeface="Courier New"/>
                <a:sym typeface="Courier New"/>
              </a:rPr>
              <a:t>150</a:t>
            </a:r>
            <a:r>
              <a:rPr lang="en">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a:solidFill>
                  <a:schemeClr val="dk1"/>
                </a:solidFill>
                <a:latin typeface="Courier New"/>
                <a:ea typeface="Courier New"/>
                <a:cs typeface="Courier New"/>
                <a:sym typeface="Courier New"/>
              </a:rPr>
              <a:t>turtle.done()</a:t>
            </a:r>
            <a:endParaRPr>
              <a:solidFill>
                <a:schemeClr val="dk1"/>
              </a:solidFill>
              <a:latin typeface="Courier New"/>
              <a:ea typeface="Courier New"/>
              <a:cs typeface="Courier New"/>
              <a:sym typeface="Courier New"/>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Ok, So How Do We Code A Randomly Generated Night Sky?</a:t>
            </a:r>
            <a:endParaRPr sz="2400"/>
          </a:p>
        </p:txBody>
      </p:sp>
      <p:sp>
        <p:nvSpPr>
          <p:cNvPr id="266" name="Google Shape;266;p47"/>
          <p:cNvSpPr txBox="1">
            <a:spLocks noGrp="1"/>
          </p:cNvSpPr>
          <p:nvPr>
            <p:ph type="body" idx="1"/>
          </p:nvPr>
        </p:nvSpPr>
        <p:spPr>
          <a:xfrm>
            <a:off x="311700" y="1152475"/>
            <a:ext cx="8832300" cy="399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67" name="Google Shape;267;p47"/>
          <p:cNvPicPr preferRelativeResize="0"/>
          <p:nvPr/>
        </p:nvPicPr>
        <p:blipFill>
          <a:blip r:embed="rId3">
            <a:alphaModFix/>
          </a:blip>
          <a:stretch>
            <a:fillRect/>
          </a:stretch>
        </p:blipFill>
        <p:spPr>
          <a:xfrm>
            <a:off x="1749850" y="1253175"/>
            <a:ext cx="4331675" cy="3773800"/>
          </a:xfrm>
          <a:prstGeom prst="rect">
            <a:avLst/>
          </a:prstGeom>
          <a:noFill/>
          <a:ln>
            <a:noFill/>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 of the Night Sky</a:t>
            </a:r>
            <a:endParaRPr/>
          </a:p>
        </p:txBody>
      </p:sp>
      <p:sp>
        <p:nvSpPr>
          <p:cNvPr id="273" name="Google Shape;273;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a:solidFill>
                  <a:srgbClr val="000000"/>
                </a:solidFill>
                <a:latin typeface="Courier New"/>
                <a:ea typeface="Courier New"/>
                <a:cs typeface="Courier New"/>
                <a:sym typeface="Courier New"/>
              </a:rPr>
              <a:t>$ python night.py</a:t>
            </a:r>
            <a:endParaRPr sz="3000">
              <a:solidFill>
                <a:srgbClr val="000000"/>
              </a:solidFill>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Checklist</a:t>
            </a:r>
            <a:endParaRPr/>
          </a:p>
        </p:txBody>
      </p:sp>
      <p:sp>
        <p:nvSpPr>
          <p:cNvPr id="279" name="Google Shape;279;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000000"/>
                </a:solidFill>
              </a:rPr>
              <a:t>What we know thus far:</a:t>
            </a:r>
            <a:endParaRPr sz="2100">
              <a:solidFill>
                <a:schemeClr val="dk1"/>
              </a:solidFill>
            </a:endParaRPr>
          </a:p>
          <a:p>
            <a:pPr marL="457200" lvl="0" indent="-361950" algn="l" rtl="0">
              <a:spcBef>
                <a:spcPts val="1600"/>
              </a:spcBef>
              <a:spcAft>
                <a:spcPts val="0"/>
              </a:spcAft>
              <a:buClr>
                <a:schemeClr val="dk1"/>
              </a:buClr>
              <a:buSzPts val="2100"/>
              <a:buChar char="●"/>
            </a:pPr>
            <a:r>
              <a:rPr lang="en" sz="2100">
                <a:solidFill>
                  <a:schemeClr val="dk1"/>
                </a:solidFill>
              </a:rPr>
              <a:t>How to create circles</a:t>
            </a:r>
            <a:endParaRPr sz="2100">
              <a:solidFill>
                <a:schemeClr val="dk1"/>
              </a:solidFill>
            </a:endParaRPr>
          </a:p>
          <a:p>
            <a:pPr marL="457200" lvl="0" indent="-361950" algn="l" rtl="0">
              <a:spcBef>
                <a:spcPts val="0"/>
              </a:spcBef>
              <a:spcAft>
                <a:spcPts val="0"/>
              </a:spcAft>
              <a:buClr>
                <a:schemeClr val="dk1"/>
              </a:buClr>
              <a:buSzPts val="2100"/>
              <a:buChar char="●"/>
            </a:pPr>
            <a:r>
              <a:rPr lang="en" sz="2100">
                <a:solidFill>
                  <a:schemeClr val="dk1"/>
                </a:solidFill>
              </a:rPr>
              <a:t>How to randomly color objects </a:t>
            </a:r>
            <a:endParaRPr sz="2100">
              <a:solidFill>
                <a:schemeClr val="dk1"/>
              </a:solidFill>
            </a:endParaRPr>
          </a:p>
          <a:p>
            <a:pPr marL="0" lvl="0" indent="0" algn="l" rtl="0">
              <a:spcBef>
                <a:spcPts val="1600"/>
              </a:spcBef>
              <a:spcAft>
                <a:spcPts val="0"/>
              </a:spcAft>
              <a:buClr>
                <a:schemeClr val="dk1"/>
              </a:buClr>
              <a:buSzPts val="1100"/>
              <a:buFont typeface="Arial"/>
              <a:buNone/>
            </a:pPr>
            <a:r>
              <a:rPr lang="en" sz="2100">
                <a:solidFill>
                  <a:schemeClr val="dk1"/>
                </a:solidFill>
              </a:rPr>
              <a:t>What we don’t know: </a:t>
            </a:r>
            <a:endParaRPr sz="2100">
              <a:solidFill>
                <a:schemeClr val="dk1"/>
              </a:solidFill>
            </a:endParaRPr>
          </a:p>
          <a:p>
            <a:pPr marL="457200" lvl="0" indent="-361950" algn="l" rtl="0">
              <a:spcBef>
                <a:spcPts val="1600"/>
              </a:spcBef>
              <a:spcAft>
                <a:spcPts val="0"/>
              </a:spcAft>
              <a:buClr>
                <a:schemeClr val="dk1"/>
              </a:buClr>
              <a:buSzPts val="2100"/>
              <a:buChar char="●"/>
            </a:pPr>
            <a:r>
              <a:rPr lang="en" sz="2100">
                <a:solidFill>
                  <a:schemeClr val="dk1"/>
                </a:solidFill>
              </a:rPr>
              <a:t>How to change the background color of the screen </a:t>
            </a:r>
            <a:endParaRPr sz="2100">
              <a:solidFill>
                <a:schemeClr val="dk1"/>
              </a:solidFill>
            </a:endParaRPr>
          </a:p>
          <a:p>
            <a:pPr marL="457200" lvl="0" indent="-361950" algn="l" rtl="0">
              <a:spcBef>
                <a:spcPts val="0"/>
              </a:spcBef>
              <a:spcAft>
                <a:spcPts val="0"/>
              </a:spcAft>
              <a:buClr>
                <a:schemeClr val="dk1"/>
              </a:buClr>
              <a:buSzPts val="2100"/>
              <a:buChar char="●"/>
            </a:pPr>
            <a:r>
              <a:rPr lang="en" sz="2100">
                <a:solidFill>
                  <a:schemeClr val="dk1"/>
                </a:solidFill>
              </a:rPr>
              <a:t>How to randomly position various circles on the screen</a:t>
            </a:r>
            <a:endParaRPr sz="2100">
              <a:solidFill>
                <a:srgbClr val="000000"/>
              </a:solidFil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change the background color?</a:t>
            </a:r>
            <a:endParaRPr/>
          </a:p>
        </p:txBody>
      </p:sp>
      <p:sp>
        <p:nvSpPr>
          <p:cNvPr id="285" name="Google Shape;285;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500">
                <a:solidFill>
                  <a:schemeClr val="dk1"/>
                </a:solidFill>
                <a:latin typeface="Courier New"/>
                <a:ea typeface="Courier New"/>
                <a:cs typeface="Courier New"/>
                <a:sym typeface="Courier New"/>
              </a:rPr>
              <a:t>&gt;&gt;&gt; turtle.Screen().bgcolor(</a:t>
            </a:r>
            <a:r>
              <a:rPr lang="en" sz="2500" b="1">
                <a:solidFill>
                  <a:srgbClr val="008080"/>
                </a:solidFill>
                <a:latin typeface="Courier New"/>
                <a:ea typeface="Courier New"/>
                <a:cs typeface="Courier New"/>
                <a:sym typeface="Courier New"/>
              </a:rPr>
              <a:t>'black'</a:t>
            </a:r>
            <a:r>
              <a:rPr lang="en" sz="2500">
                <a:solidFill>
                  <a:schemeClr val="dk1"/>
                </a:solidFill>
                <a:latin typeface="Courier New"/>
                <a:ea typeface="Courier New"/>
                <a:cs typeface="Courier New"/>
                <a:sym typeface="Courier New"/>
              </a:rPr>
              <a:t>)</a:t>
            </a:r>
            <a:endParaRPr sz="2500">
              <a:solidFill>
                <a:schemeClr val="dk1"/>
              </a:solidFill>
              <a:latin typeface="Courier New"/>
              <a:ea typeface="Courier New"/>
              <a:cs typeface="Courier New"/>
              <a:sym typeface="Courier New"/>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randomly position circles on the screen?</a:t>
            </a:r>
            <a:endParaRPr/>
          </a:p>
        </p:txBody>
      </p:sp>
      <p:sp>
        <p:nvSpPr>
          <p:cNvPr id="291" name="Google Shape;291;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000000"/>
                </a:solidFill>
              </a:rPr>
              <a:t>There are three methods in turtle that can help out with this:</a:t>
            </a:r>
            <a:endParaRPr sz="2200">
              <a:solidFill>
                <a:srgbClr val="000000"/>
              </a:solidFill>
            </a:endParaRPr>
          </a:p>
          <a:p>
            <a:pPr marL="0" lvl="0" indent="0" algn="l" rtl="0">
              <a:spcBef>
                <a:spcPts val="1600"/>
              </a:spcBef>
              <a:spcAft>
                <a:spcPts val="0"/>
              </a:spcAft>
              <a:buClr>
                <a:schemeClr val="dk1"/>
              </a:buClr>
              <a:buSzPts val="1100"/>
              <a:buFont typeface="Arial"/>
              <a:buNone/>
            </a:pPr>
            <a:r>
              <a:rPr lang="en" sz="2200">
                <a:solidFill>
                  <a:srgbClr val="000000"/>
                </a:solidFill>
              </a:rPr>
              <a:t>·</a:t>
            </a:r>
            <a:r>
              <a:rPr lang="en" sz="2200">
                <a:solidFill>
                  <a:srgbClr val="000000"/>
                </a:solidFill>
                <a:latin typeface="Times New Roman"/>
                <a:ea typeface="Times New Roman"/>
                <a:cs typeface="Times New Roman"/>
                <a:sym typeface="Times New Roman"/>
              </a:rPr>
              <a:t>    	</a:t>
            </a:r>
            <a:r>
              <a:rPr lang="en" sz="2200">
                <a:solidFill>
                  <a:srgbClr val="000000"/>
                </a:solidFill>
                <a:latin typeface="Courier New"/>
                <a:ea typeface="Courier New"/>
                <a:cs typeface="Courier New"/>
                <a:sym typeface="Courier New"/>
              </a:rPr>
              <a:t>penup</a:t>
            </a:r>
            <a:r>
              <a:rPr lang="en" sz="2200">
                <a:solidFill>
                  <a:srgbClr val="000000"/>
                </a:solidFill>
                <a:latin typeface="Times New Roman"/>
                <a:ea typeface="Times New Roman"/>
                <a:cs typeface="Times New Roman"/>
                <a:sym typeface="Times New Roman"/>
              </a:rPr>
              <a:t>: Picks the pen up, no drawing happens.</a:t>
            </a:r>
            <a:endParaRPr sz="2200">
              <a:solidFill>
                <a:srgbClr val="000000"/>
              </a:solidFill>
              <a:latin typeface="Times New Roman"/>
              <a:ea typeface="Times New Roman"/>
              <a:cs typeface="Times New Roman"/>
              <a:sym typeface="Times New Roman"/>
            </a:endParaRPr>
          </a:p>
          <a:p>
            <a:pPr marL="0" lvl="0" indent="0" algn="l" rtl="0">
              <a:spcBef>
                <a:spcPts val="1600"/>
              </a:spcBef>
              <a:spcAft>
                <a:spcPts val="0"/>
              </a:spcAft>
              <a:buClr>
                <a:schemeClr val="dk1"/>
              </a:buClr>
              <a:buSzPts val="1100"/>
              <a:buFont typeface="Arial"/>
              <a:buNone/>
            </a:pPr>
            <a:r>
              <a:rPr lang="en" sz="2200">
                <a:solidFill>
                  <a:srgbClr val="000000"/>
                </a:solidFill>
              </a:rPr>
              <a:t>·</a:t>
            </a:r>
            <a:r>
              <a:rPr lang="en" sz="2200">
                <a:solidFill>
                  <a:srgbClr val="000000"/>
                </a:solidFill>
                <a:latin typeface="Times New Roman"/>
                <a:ea typeface="Times New Roman"/>
                <a:cs typeface="Times New Roman"/>
                <a:sym typeface="Times New Roman"/>
              </a:rPr>
              <a:t>    	</a:t>
            </a:r>
            <a:r>
              <a:rPr lang="en" sz="2200">
                <a:solidFill>
                  <a:srgbClr val="000000"/>
                </a:solidFill>
                <a:latin typeface="Courier New"/>
                <a:ea typeface="Courier New"/>
                <a:cs typeface="Courier New"/>
                <a:sym typeface="Courier New"/>
              </a:rPr>
              <a:t>pendown</a:t>
            </a:r>
            <a:r>
              <a:rPr lang="en" sz="2200">
                <a:solidFill>
                  <a:srgbClr val="000000"/>
                </a:solidFill>
                <a:latin typeface="Times New Roman"/>
                <a:ea typeface="Times New Roman"/>
                <a:cs typeface="Times New Roman"/>
                <a:sym typeface="Times New Roman"/>
              </a:rPr>
              <a:t>: Puts the pen down.</a:t>
            </a:r>
            <a:endParaRPr sz="2200">
              <a:solidFill>
                <a:srgbClr val="000000"/>
              </a:solidFill>
              <a:latin typeface="Times New Roman"/>
              <a:ea typeface="Times New Roman"/>
              <a:cs typeface="Times New Roman"/>
              <a:sym typeface="Times New Roman"/>
            </a:endParaRPr>
          </a:p>
          <a:p>
            <a:pPr marL="0" lvl="0" indent="0" algn="l" rtl="0">
              <a:spcBef>
                <a:spcPts val="1600"/>
              </a:spcBef>
              <a:spcAft>
                <a:spcPts val="0"/>
              </a:spcAft>
              <a:buClr>
                <a:schemeClr val="dk1"/>
              </a:buClr>
              <a:buSzPts val="1100"/>
              <a:buFont typeface="Arial"/>
              <a:buNone/>
            </a:pPr>
            <a:r>
              <a:rPr lang="en" sz="2200">
                <a:solidFill>
                  <a:srgbClr val="000000"/>
                </a:solidFill>
              </a:rPr>
              <a:t>·</a:t>
            </a:r>
            <a:r>
              <a:rPr lang="en" sz="2200">
                <a:solidFill>
                  <a:srgbClr val="000000"/>
                </a:solidFill>
                <a:latin typeface="Times New Roman"/>
                <a:ea typeface="Times New Roman"/>
                <a:cs typeface="Times New Roman"/>
                <a:sym typeface="Times New Roman"/>
              </a:rPr>
              <a:t>    	</a:t>
            </a:r>
            <a:r>
              <a:rPr lang="en" sz="2200">
                <a:solidFill>
                  <a:srgbClr val="000000"/>
                </a:solidFill>
                <a:latin typeface="Courier New"/>
                <a:ea typeface="Courier New"/>
                <a:cs typeface="Courier New"/>
                <a:sym typeface="Courier New"/>
              </a:rPr>
              <a:t>goto(x, y=None)</a:t>
            </a:r>
            <a:r>
              <a:rPr lang="en" sz="2200">
                <a:solidFill>
                  <a:srgbClr val="000000"/>
                </a:solidFill>
                <a:latin typeface="Times New Roman"/>
                <a:ea typeface="Times New Roman"/>
                <a:cs typeface="Times New Roman"/>
                <a:sym typeface="Times New Roman"/>
              </a:rPr>
              <a:t>: Move the turtle to the x and y coordinates.</a:t>
            </a:r>
            <a:endParaRPr sz="2200">
              <a:solidFill>
                <a:srgbClr val="000000"/>
              </a:solidFill>
              <a:latin typeface="Times New Roman"/>
              <a:ea typeface="Times New Roman"/>
              <a:cs typeface="Times New Roman"/>
              <a:sym typeface="Times New Roman"/>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Imagine That You’re Drawing</a:t>
            </a:r>
            <a:endParaRPr/>
          </a:p>
        </p:txBody>
      </p:sp>
      <p:sp>
        <p:nvSpPr>
          <p:cNvPr id="297" name="Google Shape;297;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98" name="Google Shape;298;p52"/>
          <p:cNvPicPr preferRelativeResize="0"/>
          <p:nvPr/>
        </p:nvPicPr>
        <p:blipFill>
          <a:blip r:embed="rId3">
            <a:alphaModFix/>
          </a:blip>
          <a:stretch>
            <a:fillRect/>
          </a:stretch>
        </p:blipFill>
        <p:spPr>
          <a:xfrm>
            <a:off x="2210075" y="1269675"/>
            <a:ext cx="2934050" cy="2997374"/>
          </a:xfrm>
          <a:prstGeom prst="rect">
            <a:avLst/>
          </a:prstGeom>
          <a:noFill/>
          <a:ln>
            <a:noFill/>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happens when...</a:t>
            </a:r>
            <a:endParaRPr/>
          </a:p>
        </p:txBody>
      </p:sp>
      <p:sp>
        <p:nvSpPr>
          <p:cNvPr id="304" name="Google Shape;304;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2800"/>
              </a:spcBef>
              <a:spcAft>
                <a:spcPts val="0"/>
              </a:spcAft>
              <a:buClr>
                <a:schemeClr val="dk1"/>
              </a:buClr>
              <a:buSzPts val="1100"/>
              <a:buFont typeface="Arial"/>
              <a:buNone/>
            </a:pPr>
            <a:r>
              <a:rPr lang="en" sz="2500">
                <a:solidFill>
                  <a:schemeClr val="dk1"/>
                </a:solidFill>
                <a:latin typeface="Times New Roman"/>
                <a:ea typeface="Times New Roman"/>
                <a:cs typeface="Times New Roman"/>
                <a:sym typeface="Times New Roman"/>
              </a:rPr>
              <a:t>You’re chilling at your desk drawing a masterpiece on a blank piece of paper. What would happen if you decide to pick your pen up and move it to a different position on that same paper? The pen will now appear at the new spot. When you put the tip of your pen back down this is when the drawing happens. </a:t>
            </a:r>
            <a:endParaRPr sz="2500">
              <a:solidFill>
                <a:schemeClr val="dk1"/>
              </a:solidFill>
              <a:latin typeface="Times New Roman"/>
              <a:ea typeface="Times New Roman"/>
              <a:cs typeface="Times New Roman"/>
              <a:sym typeface="Times New Roman"/>
            </a:endParaRPr>
          </a:p>
          <a:p>
            <a:pPr marL="0" lvl="0" indent="0" algn="l" rtl="0">
              <a:spcBef>
                <a:spcPts val="1000"/>
              </a:spcBef>
              <a:spcAft>
                <a:spcPts val="1600"/>
              </a:spcAft>
              <a:buNone/>
            </a:pPr>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 logic in Turtle</a:t>
            </a:r>
            <a:endParaRPr/>
          </a:p>
        </p:txBody>
      </p:sp>
      <p:sp>
        <p:nvSpPr>
          <p:cNvPr id="310" name="Google Shape;310;p54"/>
          <p:cNvSpPr txBox="1">
            <a:spLocks noGrp="1"/>
          </p:cNvSpPr>
          <p:nvPr>
            <p:ph type="body" idx="1"/>
          </p:nvPr>
        </p:nvSpPr>
        <p:spPr>
          <a:xfrm>
            <a:off x="311700" y="1152475"/>
            <a:ext cx="8653800" cy="3907500"/>
          </a:xfrm>
          <a:prstGeom prst="rect">
            <a:avLst/>
          </a:prstGeom>
        </p:spPr>
        <p:txBody>
          <a:bodyPr spcFirstLastPara="1" wrap="square" lIns="91425" tIns="91425" rIns="91425" bIns="91425" anchor="t" anchorCtr="0">
            <a:noAutofit/>
          </a:bodyPr>
          <a:lstStyle/>
          <a:p>
            <a:pPr marL="0" lvl="0" indent="0" algn="l" rtl="0">
              <a:spcBef>
                <a:spcPts val="2800"/>
              </a:spcBef>
              <a:spcAft>
                <a:spcPts val="1000"/>
              </a:spcAft>
              <a:buClr>
                <a:schemeClr val="dk1"/>
              </a:buClr>
              <a:buSzPts val="1100"/>
              <a:buFont typeface="Arial"/>
              <a:buNone/>
            </a:pPr>
            <a:r>
              <a:rPr lang="en" sz="2200">
                <a:solidFill>
                  <a:schemeClr val="dk1"/>
                </a:solidFill>
                <a:latin typeface="Times New Roman"/>
                <a:ea typeface="Times New Roman"/>
                <a:cs typeface="Times New Roman"/>
                <a:sym typeface="Times New Roman"/>
              </a:rPr>
              <a:t>The </a:t>
            </a:r>
            <a:r>
              <a:rPr lang="en" sz="2200">
                <a:solidFill>
                  <a:schemeClr val="dk1"/>
                </a:solidFill>
                <a:latin typeface="Courier New"/>
                <a:ea typeface="Courier New"/>
                <a:cs typeface="Courier New"/>
                <a:sym typeface="Courier New"/>
              </a:rPr>
              <a:t>penup</a:t>
            </a:r>
            <a:r>
              <a:rPr lang="en" sz="2200">
                <a:solidFill>
                  <a:schemeClr val="dk1"/>
                </a:solidFill>
                <a:latin typeface="Times New Roman"/>
                <a:ea typeface="Times New Roman"/>
                <a:cs typeface="Times New Roman"/>
                <a:sym typeface="Times New Roman"/>
              </a:rPr>
              <a:t> and </a:t>
            </a:r>
            <a:r>
              <a:rPr lang="en" sz="2200">
                <a:solidFill>
                  <a:schemeClr val="dk1"/>
                </a:solidFill>
                <a:latin typeface="Courier New"/>
                <a:ea typeface="Courier New"/>
                <a:cs typeface="Courier New"/>
                <a:sym typeface="Courier New"/>
              </a:rPr>
              <a:t>pendown</a:t>
            </a:r>
            <a:r>
              <a:rPr lang="en" sz="2200">
                <a:solidFill>
                  <a:schemeClr val="dk1"/>
                </a:solidFill>
                <a:latin typeface="Times New Roman"/>
                <a:ea typeface="Times New Roman"/>
                <a:cs typeface="Times New Roman"/>
                <a:sym typeface="Times New Roman"/>
              </a:rPr>
              <a:t> methods operate in a similar fashion to how you draw on a piece of paper. When the </a:t>
            </a:r>
            <a:r>
              <a:rPr lang="en" sz="2200">
                <a:solidFill>
                  <a:schemeClr val="dk1"/>
                </a:solidFill>
                <a:latin typeface="Courier New"/>
                <a:ea typeface="Courier New"/>
                <a:cs typeface="Courier New"/>
                <a:sym typeface="Courier New"/>
              </a:rPr>
              <a:t>penup</a:t>
            </a:r>
            <a:r>
              <a:rPr lang="en" sz="2200">
                <a:solidFill>
                  <a:schemeClr val="dk1"/>
                </a:solidFill>
                <a:latin typeface="Times New Roman"/>
                <a:ea typeface="Times New Roman"/>
                <a:cs typeface="Times New Roman"/>
                <a:sym typeface="Times New Roman"/>
              </a:rPr>
              <a:t> function is called the pen is in the air, and when the </a:t>
            </a:r>
            <a:r>
              <a:rPr lang="en" sz="2200">
                <a:solidFill>
                  <a:schemeClr val="dk1"/>
                </a:solidFill>
                <a:latin typeface="Courier New"/>
                <a:ea typeface="Courier New"/>
                <a:cs typeface="Courier New"/>
                <a:sym typeface="Courier New"/>
              </a:rPr>
              <a:t>pendown </a:t>
            </a:r>
            <a:r>
              <a:rPr lang="en" sz="2200">
                <a:solidFill>
                  <a:schemeClr val="dk1"/>
                </a:solidFill>
                <a:latin typeface="Times New Roman"/>
                <a:ea typeface="Times New Roman"/>
                <a:cs typeface="Times New Roman"/>
                <a:sym typeface="Times New Roman"/>
              </a:rPr>
              <a:t>function is called that is like placing the tip of your pen on the paper to start drawing. These two functions are important because when you use the goto function, if you don’t call the </a:t>
            </a:r>
            <a:r>
              <a:rPr lang="en" sz="2200">
                <a:solidFill>
                  <a:schemeClr val="dk1"/>
                </a:solidFill>
                <a:latin typeface="Courier New"/>
                <a:ea typeface="Courier New"/>
                <a:cs typeface="Courier New"/>
                <a:sym typeface="Courier New"/>
              </a:rPr>
              <a:t>penup</a:t>
            </a:r>
            <a:r>
              <a:rPr lang="en" sz="2200">
                <a:solidFill>
                  <a:schemeClr val="dk1"/>
                </a:solidFill>
                <a:latin typeface="Times New Roman"/>
                <a:ea typeface="Times New Roman"/>
                <a:cs typeface="Times New Roman"/>
                <a:sym typeface="Times New Roman"/>
              </a:rPr>
              <a:t> function then nasty squiggly lines will be drawn along the way, like if you’re sketching a stickman on a piece of paper. </a:t>
            </a:r>
            <a:endParaRPr sz="22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Should I Write My Python Code In?</a:t>
            </a:r>
            <a:endParaRPr lang="en-US" dirty="0"/>
          </a:p>
        </p:txBody>
      </p:sp>
      <p:sp>
        <p:nvSpPr>
          <p:cNvPr id="3" name="Text Placeholder 2"/>
          <p:cNvSpPr>
            <a:spLocks noGrp="1"/>
          </p:cNvSpPr>
          <p:nvPr>
            <p:ph type="body" idx="1"/>
          </p:nvPr>
        </p:nvSpPr>
        <p:spPr>
          <a:xfrm>
            <a:off x="311700" y="1152475"/>
            <a:ext cx="8832300" cy="3808408"/>
          </a:xfrm>
        </p:spPr>
        <p:txBody>
          <a:bodyPr/>
          <a:lstStyle/>
          <a:p>
            <a:pPr>
              <a:buNone/>
            </a:pPr>
            <a:endParaRPr lang="en-US" dirty="0"/>
          </a:p>
        </p:txBody>
      </p:sp>
      <p:pic>
        <p:nvPicPr>
          <p:cNvPr id="1026" name="Picture 2"/>
          <p:cNvPicPr>
            <a:picLocks noChangeAspect="1" noChangeArrowheads="1"/>
          </p:cNvPicPr>
          <p:nvPr/>
        </p:nvPicPr>
        <p:blipFill>
          <a:blip r:embed="rId2"/>
          <a:srcRect/>
          <a:stretch>
            <a:fillRect/>
          </a:stretch>
        </p:blipFill>
        <p:spPr bwMode="auto">
          <a:xfrm>
            <a:off x="694810" y="1367283"/>
            <a:ext cx="2164004" cy="2164004"/>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4772191" y="1100795"/>
            <a:ext cx="2143125" cy="2143125"/>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7062953" y="2245927"/>
            <a:ext cx="1387365" cy="1387365"/>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2730556" y="1390798"/>
            <a:ext cx="1673279" cy="1451101"/>
          </a:xfrm>
          <a:prstGeom prst="rect">
            <a:avLst/>
          </a:prstGeom>
          <a:noFill/>
          <a:ln w="9525">
            <a:noFill/>
            <a:miter lim="800000"/>
            <a:headEnd/>
            <a:tailEnd/>
          </a:ln>
          <a:effectLst/>
        </p:spPr>
      </p:pic>
      <p:pic>
        <p:nvPicPr>
          <p:cNvPr id="1030" name="Picture 6"/>
          <p:cNvPicPr>
            <a:picLocks noChangeAspect="1" noChangeArrowheads="1"/>
          </p:cNvPicPr>
          <p:nvPr/>
        </p:nvPicPr>
        <p:blipFill>
          <a:blip r:embed="rId6"/>
          <a:srcRect/>
          <a:stretch>
            <a:fillRect/>
          </a:stretch>
        </p:blipFill>
        <p:spPr bwMode="auto">
          <a:xfrm>
            <a:off x="3310759" y="3331779"/>
            <a:ext cx="2937639" cy="14688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5"/>
          <p:cNvSpPr txBox="1">
            <a:spLocks noGrp="1"/>
          </p:cNvSpPr>
          <p:nvPr>
            <p:ph type="title"/>
          </p:nvPr>
        </p:nvSpPr>
        <p:spPr>
          <a:xfrm>
            <a:off x="311700" y="822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Night Sky Solution </a:t>
            </a:r>
            <a:endParaRPr/>
          </a:p>
        </p:txBody>
      </p:sp>
      <p:sp>
        <p:nvSpPr>
          <p:cNvPr id="316" name="Google Shape;316;p55"/>
          <p:cNvSpPr txBox="1">
            <a:spLocks noGrp="1"/>
          </p:cNvSpPr>
          <p:nvPr>
            <p:ph type="body" idx="1"/>
          </p:nvPr>
        </p:nvSpPr>
        <p:spPr>
          <a:xfrm>
            <a:off x="259800" y="654950"/>
            <a:ext cx="8884200" cy="4353300"/>
          </a:xfrm>
          <a:prstGeom prst="rect">
            <a:avLst/>
          </a:prstGeom>
        </p:spPr>
        <p:txBody>
          <a:bodyPr spcFirstLastPara="1" wrap="square" lIns="91425" tIns="91425" rIns="91425" bIns="91425" anchor="t" anchorCtr="0">
            <a:noAutofit/>
          </a:bodyPr>
          <a:lstStyle/>
          <a:p>
            <a:pPr marL="0" lvl="0" indent="0" algn="l" rtl="0">
              <a:lnSpc>
                <a:spcPct val="142857"/>
              </a:lnSpc>
              <a:spcBef>
                <a:spcPts val="0"/>
              </a:spcBef>
              <a:spcAft>
                <a:spcPts val="0"/>
              </a:spcAft>
              <a:buNone/>
            </a:pPr>
            <a:r>
              <a:rPr lang="en" sz="1300">
                <a:solidFill>
                  <a:srgbClr val="D73A49"/>
                </a:solidFill>
                <a:highlight>
                  <a:srgbClr val="FFFFFF"/>
                </a:highlight>
                <a:latin typeface="Courier New"/>
                <a:ea typeface="Courier New"/>
                <a:cs typeface="Courier New"/>
                <a:sym typeface="Courier New"/>
              </a:rPr>
              <a:t>def</a:t>
            </a:r>
            <a:r>
              <a:rPr lang="en" sz="1300">
                <a:solidFill>
                  <a:srgbClr val="24292E"/>
                </a:solidFill>
                <a:highlight>
                  <a:srgbClr val="FFFFFF"/>
                </a:highlight>
                <a:latin typeface="Courier New"/>
                <a:ea typeface="Courier New"/>
                <a:cs typeface="Courier New"/>
                <a:sym typeface="Courier New"/>
              </a:rPr>
              <a:t> </a:t>
            </a:r>
            <a:r>
              <a:rPr lang="en" sz="1300">
                <a:solidFill>
                  <a:srgbClr val="6F42C1"/>
                </a:solidFill>
                <a:highlight>
                  <a:srgbClr val="FFFFFF"/>
                </a:highlight>
                <a:latin typeface="Courier New"/>
                <a:ea typeface="Courier New"/>
                <a:cs typeface="Courier New"/>
                <a:sym typeface="Courier New"/>
              </a:rPr>
              <a:t>create_night_sky</a:t>
            </a:r>
            <a:r>
              <a:rPr lang="en" sz="1300">
                <a:solidFill>
                  <a:srgbClr val="24292E"/>
                </a:solidFill>
                <a:highlight>
                  <a:srgbClr val="FFFFFF"/>
                </a:highlight>
                <a:latin typeface="Courier New"/>
                <a:ea typeface="Courier New"/>
                <a:cs typeface="Courier New"/>
                <a:sym typeface="Courier New"/>
              </a:rPr>
              <a:t>(stars</a:t>
            </a:r>
            <a:r>
              <a:rPr lang="en" sz="1300">
                <a:solidFill>
                  <a:srgbClr val="D73A49"/>
                </a:solidFill>
                <a:highlight>
                  <a:srgbClr val="FFFFFF"/>
                </a:highlight>
                <a:latin typeface="Courier New"/>
                <a:ea typeface="Courier New"/>
                <a:cs typeface="Courier New"/>
                <a:sym typeface="Courier New"/>
              </a:rPr>
              <a:t>=</a:t>
            </a:r>
            <a:r>
              <a:rPr lang="en" sz="1300">
                <a:solidFill>
                  <a:srgbClr val="005CC5"/>
                </a:solidFill>
                <a:highlight>
                  <a:srgbClr val="FFFFFF"/>
                </a:highlight>
                <a:latin typeface="Courier New"/>
                <a:ea typeface="Courier New"/>
                <a:cs typeface="Courier New"/>
                <a:sym typeface="Courier New"/>
              </a:rPr>
              <a:t>1000</a:t>
            </a:r>
            <a:r>
              <a:rPr lang="en" sz="1300">
                <a:solidFill>
                  <a:srgbClr val="24292E"/>
                </a:solidFill>
                <a:highlight>
                  <a:srgbClr val="FFFFFF"/>
                </a:highlight>
                <a:latin typeface="Courier New"/>
                <a:ea typeface="Courier New"/>
                <a:cs typeface="Courier New"/>
                <a:sym typeface="Courier New"/>
              </a:rPr>
              <a:t>):</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sky </a:t>
            </a:r>
            <a:r>
              <a:rPr lang="en" sz="1300">
                <a:solidFill>
                  <a:srgbClr val="D73A49"/>
                </a:solidFill>
                <a:highlight>
                  <a:srgbClr val="FFFFFF"/>
                </a:highlight>
                <a:latin typeface="Courier New"/>
                <a:ea typeface="Courier New"/>
                <a:cs typeface="Courier New"/>
                <a:sym typeface="Courier New"/>
              </a:rPr>
              <a:t>=</a:t>
            </a:r>
            <a:r>
              <a:rPr lang="en" sz="1300">
                <a:solidFill>
                  <a:srgbClr val="24292E"/>
                </a:solidFill>
                <a:highlight>
                  <a:srgbClr val="FFFFFF"/>
                </a:highlight>
                <a:latin typeface="Courier New"/>
                <a:ea typeface="Courier New"/>
                <a:cs typeface="Courier New"/>
                <a:sym typeface="Courier New"/>
              </a:rPr>
              <a:t> turtle.Turtle()</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back_ground </a:t>
            </a:r>
            <a:r>
              <a:rPr lang="en" sz="1300">
                <a:solidFill>
                  <a:srgbClr val="D73A49"/>
                </a:solidFill>
                <a:highlight>
                  <a:srgbClr val="FFFFFF"/>
                </a:highlight>
                <a:latin typeface="Courier New"/>
                <a:ea typeface="Courier New"/>
                <a:cs typeface="Courier New"/>
                <a:sym typeface="Courier New"/>
              </a:rPr>
              <a:t>=</a:t>
            </a:r>
            <a:r>
              <a:rPr lang="en" sz="1300">
                <a:solidFill>
                  <a:srgbClr val="24292E"/>
                </a:solidFill>
                <a:highlight>
                  <a:srgbClr val="FFFFFF"/>
                </a:highlight>
                <a:latin typeface="Courier New"/>
                <a:ea typeface="Courier New"/>
                <a:cs typeface="Courier New"/>
                <a:sym typeface="Courier New"/>
              </a:rPr>
              <a:t> turtle.Screen()</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back_ground.bgcolor(</a:t>
            </a:r>
            <a:r>
              <a:rPr lang="en" sz="1300">
                <a:solidFill>
                  <a:srgbClr val="032F62"/>
                </a:solidFill>
                <a:highlight>
                  <a:srgbClr val="FFFFFF"/>
                </a:highlight>
                <a:latin typeface="Courier New"/>
                <a:ea typeface="Courier New"/>
                <a:cs typeface="Courier New"/>
                <a:sym typeface="Courier New"/>
              </a:rPr>
              <a:t>'black'</a:t>
            </a:r>
            <a:r>
              <a:rPr lang="en" sz="1300">
                <a:solidFill>
                  <a:srgbClr val="24292E"/>
                </a:solidFill>
                <a:highlight>
                  <a:srgbClr val="FFFFFF"/>
                </a:highlight>
                <a:latin typeface="Courier New"/>
                <a:ea typeface="Courier New"/>
                <a:cs typeface="Courier New"/>
                <a:sym typeface="Courier New"/>
              </a:rPr>
              <a:t>)</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num </a:t>
            </a:r>
            <a:r>
              <a:rPr lang="en" sz="1300">
                <a:solidFill>
                  <a:srgbClr val="D73A49"/>
                </a:solidFill>
                <a:highlight>
                  <a:srgbClr val="FFFFFF"/>
                </a:highlight>
                <a:latin typeface="Courier New"/>
                <a:ea typeface="Courier New"/>
                <a:cs typeface="Courier New"/>
                <a:sym typeface="Courier New"/>
              </a:rPr>
              <a:t>=</a:t>
            </a:r>
            <a:r>
              <a:rPr lang="en" sz="1300">
                <a:solidFill>
                  <a:srgbClr val="24292E"/>
                </a:solidFill>
                <a:highlight>
                  <a:srgbClr val="FFFFFF"/>
                </a:highlight>
                <a:latin typeface="Courier New"/>
                <a:ea typeface="Courier New"/>
                <a:cs typeface="Courier New"/>
                <a:sym typeface="Courier New"/>
              </a:rPr>
              <a:t> stars</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sky.speed(</a:t>
            </a:r>
            <a:r>
              <a:rPr lang="en" sz="1300">
                <a:solidFill>
                  <a:srgbClr val="005CC5"/>
                </a:solidFill>
                <a:highlight>
                  <a:srgbClr val="FFFFFF"/>
                </a:highlight>
                <a:latin typeface="Courier New"/>
                <a:ea typeface="Courier New"/>
                <a:cs typeface="Courier New"/>
                <a:sym typeface="Courier New"/>
              </a:rPr>
              <a:t>0</a:t>
            </a:r>
            <a:r>
              <a:rPr lang="en" sz="1300">
                <a:solidFill>
                  <a:srgbClr val="24292E"/>
                </a:solidFill>
                <a:highlight>
                  <a:srgbClr val="FFFFFF"/>
                </a:highlight>
                <a:latin typeface="Courier New"/>
                <a:ea typeface="Courier New"/>
                <a:cs typeface="Courier New"/>
                <a:sym typeface="Courier New"/>
              </a:rPr>
              <a:t>)</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a:t>
            </a:r>
            <a:r>
              <a:rPr lang="en" sz="1300">
                <a:solidFill>
                  <a:srgbClr val="D73A49"/>
                </a:solidFill>
                <a:highlight>
                  <a:srgbClr val="FFFFFF"/>
                </a:highlight>
                <a:latin typeface="Courier New"/>
                <a:ea typeface="Courier New"/>
                <a:cs typeface="Courier New"/>
                <a:sym typeface="Courier New"/>
              </a:rPr>
              <a:t>for</a:t>
            </a:r>
            <a:r>
              <a:rPr lang="en" sz="1300">
                <a:solidFill>
                  <a:srgbClr val="24292E"/>
                </a:solidFill>
                <a:highlight>
                  <a:srgbClr val="FFFFFF"/>
                </a:highlight>
                <a:latin typeface="Courier New"/>
                <a:ea typeface="Courier New"/>
                <a:cs typeface="Courier New"/>
                <a:sym typeface="Courier New"/>
              </a:rPr>
              <a:t> x </a:t>
            </a:r>
            <a:r>
              <a:rPr lang="en" sz="1300">
                <a:solidFill>
                  <a:srgbClr val="D73A49"/>
                </a:solidFill>
                <a:highlight>
                  <a:srgbClr val="FFFFFF"/>
                </a:highlight>
                <a:latin typeface="Courier New"/>
                <a:ea typeface="Courier New"/>
                <a:cs typeface="Courier New"/>
                <a:sym typeface="Courier New"/>
              </a:rPr>
              <a:t>in</a:t>
            </a:r>
            <a:r>
              <a:rPr lang="en" sz="1300">
                <a:solidFill>
                  <a:srgbClr val="24292E"/>
                </a:solidFill>
                <a:highlight>
                  <a:srgbClr val="FFFFFF"/>
                </a:highlight>
                <a:latin typeface="Courier New"/>
                <a:ea typeface="Courier New"/>
                <a:cs typeface="Courier New"/>
                <a:sym typeface="Courier New"/>
              </a:rPr>
              <a:t> </a:t>
            </a:r>
            <a:r>
              <a:rPr lang="en" sz="1300">
                <a:solidFill>
                  <a:srgbClr val="005CC5"/>
                </a:solidFill>
                <a:highlight>
                  <a:srgbClr val="FFFFFF"/>
                </a:highlight>
                <a:latin typeface="Courier New"/>
                <a:ea typeface="Courier New"/>
                <a:cs typeface="Courier New"/>
                <a:sym typeface="Courier New"/>
              </a:rPr>
              <a:t>range</a:t>
            </a:r>
            <a:r>
              <a:rPr lang="en" sz="1300">
                <a:solidFill>
                  <a:srgbClr val="24292E"/>
                </a:solidFill>
                <a:highlight>
                  <a:srgbClr val="FFFFFF"/>
                </a:highlight>
                <a:latin typeface="Courier New"/>
                <a:ea typeface="Courier New"/>
                <a:cs typeface="Courier New"/>
                <a:sym typeface="Courier New"/>
              </a:rPr>
              <a:t>(num):</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sky.color(whites_and_pastels())</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sky.begin_fill()</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sky.penup()</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sky.goto(randint(</a:t>
            </a:r>
            <a:r>
              <a:rPr lang="en" sz="1300">
                <a:solidFill>
                  <a:srgbClr val="D73A49"/>
                </a:solidFill>
                <a:highlight>
                  <a:srgbClr val="FFFFFF"/>
                </a:highlight>
                <a:latin typeface="Courier New"/>
                <a:ea typeface="Courier New"/>
                <a:cs typeface="Courier New"/>
                <a:sym typeface="Courier New"/>
              </a:rPr>
              <a:t>-</a:t>
            </a:r>
            <a:r>
              <a:rPr lang="en" sz="1300">
                <a:solidFill>
                  <a:srgbClr val="005CC5"/>
                </a:solidFill>
                <a:highlight>
                  <a:srgbClr val="FFFFFF"/>
                </a:highlight>
                <a:latin typeface="Courier New"/>
                <a:ea typeface="Courier New"/>
                <a:cs typeface="Courier New"/>
                <a:sym typeface="Courier New"/>
              </a:rPr>
              <a:t>300</a:t>
            </a:r>
            <a:r>
              <a:rPr lang="en" sz="1300">
                <a:solidFill>
                  <a:srgbClr val="24292E"/>
                </a:solidFill>
                <a:highlight>
                  <a:srgbClr val="FFFFFF"/>
                </a:highlight>
                <a:latin typeface="Courier New"/>
                <a:ea typeface="Courier New"/>
                <a:cs typeface="Courier New"/>
                <a:sym typeface="Courier New"/>
              </a:rPr>
              <a:t>, </a:t>
            </a:r>
            <a:r>
              <a:rPr lang="en" sz="1300">
                <a:solidFill>
                  <a:srgbClr val="005CC5"/>
                </a:solidFill>
                <a:highlight>
                  <a:srgbClr val="FFFFFF"/>
                </a:highlight>
                <a:latin typeface="Courier New"/>
                <a:ea typeface="Courier New"/>
                <a:cs typeface="Courier New"/>
                <a:sym typeface="Courier New"/>
              </a:rPr>
              <a:t>300</a:t>
            </a:r>
            <a:r>
              <a:rPr lang="en" sz="1300">
                <a:solidFill>
                  <a:srgbClr val="24292E"/>
                </a:solidFill>
                <a:highlight>
                  <a:srgbClr val="FFFFFF"/>
                </a:highlight>
                <a:latin typeface="Courier New"/>
                <a:ea typeface="Courier New"/>
                <a:cs typeface="Courier New"/>
                <a:sym typeface="Courier New"/>
              </a:rPr>
              <a:t>), randint(</a:t>
            </a:r>
            <a:r>
              <a:rPr lang="en" sz="1300">
                <a:solidFill>
                  <a:srgbClr val="D73A49"/>
                </a:solidFill>
                <a:highlight>
                  <a:srgbClr val="FFFFFF"/>
                </a:highlight>
                <a:latin typeface="Courier New"/>
                <a:ea typeface="Courier New"/>
                <a:cs typeface="Courier New"/>
                <a:sym typeface="Courier New"/>
              </a:rPr>
              <a:t>-</a:t>
            </a:r>
            <a:r>
              <a:rPr lang="en" sz="1300">
                <a:solidFill>
                  <a:srgbClr val="005CC5"/>
                </a:solidFill>
                <a:highlight>
                  <a:srgbClr val="FFFFFF"/>
                </a:highlight>
                <a:latin typeface="Courier New"/>
                <a:ea typeface="Courier New"/>
                <a:cs typeface="Courier New"/>
                <a:sym typeface="Courier New"/>
              </a:rPr>
              <a:t>300</a:t>
            </a:r>
            <a:r>
              <a:rPr lang="en" sz="1300">
                <a:solidFill>
                  <a:srgbClr val="24292E"/>
                </a:solidFill>
                <a:highlight>
                  <a:srgbClr val="FFFFFF"/>
                </a:highlight>
                <a:latin typeface="Courier New"/>
                <a:ea typeface="Courier New"/>
                <a:cs typeface="Courier New"/>
                <a:sym typeface="Courier New"/>
              </a:rPr>
              <a:t>, </a:t>
            </a:r>
            <a:r>
              <a:rPr lang="en" sz="1300">
                <a:solidFill>
                  <a:srgbClr val="005CC5"/>
                </a:solidFill>
                <a:highlight>
                  <a:srgbClr val="FFFFFF"/>
                </a:highlight>
                <a:latin typeface="Courier New"/>
                <a:ea typeface="Courier New"/>
                <a:cs typeface="Courier New"/>
                <a:sym typeface="Courier New"/>
              </a:rPr>
              <a:t>300</a:t>
            </a:r>
            <a:r>
              <a:rPr lang="en" sz="1300">
                <a:solidFill>
                  <a:srgbClr val="24292E"/>
                </a:solidFill>
                <a:highlight>
                  <a:srgbClr val="FFFFFF"/>
                </a:highlight>
                <a:latin typeface="Courier New"/>
                <a:ea typeface="Courier New"/>
                <a:cs typeface="Courier New"/>
                <a:sym typeface="Courier New"/>
              </a:rPr>
              <a:t>))</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sky.circle(randint(</a:t>
            </a:r>
            <a:r>
              <a:rPr lang="en" sz="1300">
                <a:solidFill>
                  <a:srgbClr val="005CC5"/>
                </a:solidFill>
                <a:highlight>
                  <a:srgbClr val="FFFFFF"/>
                </a:highlight>
                <a:latin typeface="Courier New"/>
                <a:ea typeface="Courier New"/>
                <a:cs typeface="Courier New"/>
                <a:sym typeface="Courier New"/>
              </a:rPr>
              <a:t>1</a:t>
            </a:r>
            <a:r>
              <a:rPr lang="en" sz="1300">
                <a:solidFill>
                  <a:srgbClr val="24292E"/>
                </a:solidFill>
                <a:highlight>
                  <a:srgbClr val="FFFFFF"/>
                </a:highlight>
                <a:latin typeface="Courier New"/>
                <a:ea typeface="Courier New"/>
                <a:cs typeface="Courier New"/>
                <a:sym typeface="Courier New"/>
              </a:rPr>
              <a:t>, </a:t>
            </a:r>
            <a:r>
              <a:rPr lang="en" sz="1300">
                <a:solidFill>
                  <a:srgbClr val="005CC5"/>
                </a:solidFill>
                <a:highlight>
                  <a:srgbClr val="FFFFFF"/>
                </a:highlight>
                <a:latin typeface="Courier New"/>
                <a:ea typeface="Courier New"/>
                <a:cs typeface="Courier New"/>
                <a:sym typeface="Courier New"/>
              </a:rPr>
              <a:t>5</a:t>
            </a:r>
            <a:r>
              <a:rPr lang="en" sz="1300">
                <a:solidFill>
                  <a:srgbClr val="24292E"/>
                </a:solidFill>
                <a:highlight>
                  <a:srgbClr val="FFFFFF"/>
                </a:highlight>
                <a:latin typeface="Courier New"/>
                <a:ea typeface="Courier New"/>
                <a:cs typeface="Courier New"/>
                <a:sym typeface="Courier New"/>
              </a:rPr>
              <a:t>))</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sky.pendown()</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sky.end_fill()</a:t>
            </a:r>
            <a:endParaRPr sz="1300">
              <a:solidFill>
                <a:srgbClr val="24292E"/>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1300">
                <a:solidFill>
                  <a:srgbClr val="24292E"/>
                </a:solidFill>
                <a:highlight>
                  <a:srgbClr val="FFFFFF"/>
                </a:highlight>
                <a:latin typeface="Courier New"/>
                <a:ea typeface="Courier New"/>
                <a:cs typeface="Courier New"/>
                <a:sym typeface="Courier New"/>
              </a:rPr>
              <a:t>   turtle.done()</a:t>
            </a:r>
            <a:endParaRPr sz="1300">
              <a:solidFill>
                <a:srgbClr val="24292E"/>
              </a:solidFill>
              <a:highlight>
                <a:srgbClr val="FFFFFF"/>
              </a:highlight>
              <a:latin typeface="Courier New"/>
              <a:ea typeface="Courier New"/>
              <a:cs typeface="Courier New"/>
              <a:sym typeface="Courier New"/>
            </a:endParaRPr>
          </a:p>
          <a:p>
            <a:pPr marL="0" lvl="0" indent="0" algn="l" rtl="0">
              <a:spcBef>
                <a:spcPts val="0"/>
              </a:spcBef>
              <a:spcAft>
                <a:spcPts val="1600"/>
              </a:spcAft>
              <a:buNone/>
            </a:pPr>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Circle Art</a:t>
            </a:r>
            <a:endParaRPr/>
          </a:p>
        </p:txBody>
      </p:sp>
      <p:sp>
        <p:nvSpPr>
          <p:cNvPr id="322" name="Google Shape;322;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23" name="Google Shape;323;p56"/>
          <p:cNvPicPr preferRelativeResize="0"/>
          <p:nvPr/>
        </p:nvPicPr>
        <p:blipFill>
          <a:blip r:embed="rId3">
            <a:alphaModFix/>
          </a:blip>
          <a:stretch>
            <a:fillRect/>
          </a:stretch>
        </p:blipFill>
        <p:spPr>
          <a:xfrm>
            <a:off x="2142300" y="1256425"/>
            <a:ext cx="3645551" cy="3208500"/>
          </a:xfrm>
          <a:prstGeom prst="rect">
            <a:avLst/>
          </a:prstGeom>
          <a:noFill/>
          <a:ln>
            <a:noFill/>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 the Circle Ar</a:t>
            </a:r>
            <a:endParaRPr/>
          </a:p>
        </p:txBody>
      </p:sp>
      <p:sp>
        <p:nvSpPr>
          <p:cNvPr id="329" name="Google Shape;329;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a:solidFill>
                  <a:srgbClr val="000000"/>
                </a:solidFill>
                <a:latin typeface="Courier New"/>
                <a:ea typeface="Courier New"/>
                <a:cs typeface="Courier New"/>
                <a:sym typeface="Courier New"/>
              </a:rPr>
              <a:t>$ python random_circles.py </a:t>
            </a:r>
            <a:endParaRPr sz="3000">
              <a:solidFill>
                <a:srgbClr val="000000"/>
              </a:solidFill>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8"/>
          <p:cNvSpPr txBox="1">
            <a:spLocks noGrp="1"/>
          </p:cNvSpPr>
          <p:nvPr>
            <p:ph type="body" idx="4294967295"/>
          </p:nvPr>
        </p:nvSpPr>
        <p:spPr>
          <a:xfrm>
            <a:off x="179100" y="0"/>
            <a:ext cx="9019500" cy="521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300">
                <a:solidFill>
                  <a:srgbClr val="000000"/>
                </a:solidFill>
                <a:latin typeface="Courier New"/>
                <a:ea typeface="Courier New"/>
                <a:cs typeface="Courier New"/>
                <a:sym typeface="Courier New"/>
              </a:rPr>
              <a:t>Source Code here: </a:t>
            </a:r>
            <a:r>
              <a:rPr lang="en" sz="2300" u="sng">
                <a:solidFill>
                  <a:schemeClr val="hlink"/>
                </a:solidFill>
                <a:latin typeface="Courier New"/>
                <a:ea typeface="Courier New"/>
                <a:cs typeface="Courier New"/>
                <a:sym typeface="Courier New"/>
                <a:hlinkClick r:id="rId3"/>
              </a:rPr>
              <a:t>https://github.com/purcellconsult/Code-Cool-Stuff-With-Python/blob/master/sourcecode/ch_04/random_circles.py</a:t>
            </a:r>
            <a:endParaRPr sz="2300">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Create a Spirograph</a:t>
            </a:r>
            <a:endParaRPr/>
          </a:p>
        </p:txBody>
      </p:sp>
      <p:sp>
        <p:nvSpPr>
          <p:cNvPr id="340" name="Google Shape;340;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41" name="Google Shape;341;p59"/>
          <p:cNvPicPr preferRelativeResize="0"/>
          <p:nvPr/>
        </p:nvPicPr>
        <p:blipFill>
          <a:blip r:embed="rId3">
            <a:alphaModFix/>
          </a:blip>
          <a:stretch>
            <a:fillRect/>
          </a:stretch>
        </p:blipFill>
        <p:spPr>
          <a:xfrm>
            <a:off x="1845050" y="1412200"/>
            <a:ext cx="3518176" cy="3083525"/>
          </a:xfrm>
          <a:prstGeom prst="rect">
            <a:avLst/>
          </a:prstGeom>
          <a:noFill/>
          <a:ln>
            <a:noFill/>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Show Demo</a:t>
            </a:r>
            <a:endParaRPr/>
          </a:p>
        </p:txBody>
      </p:sp>
      <p:sp>
        <p:nvSpPr>
          <p:cNvPr id="347" name="Google Shape;347;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rgbClr val="000000"/>
                </a:solidFill>
                <a:latin typeface="Courier New"/>
                <a:ea typeface="Courier New"/>
                <a:cs typeface="Courier New"/>
                <a:sym typeface="Courier New"/>
              </a:rPr>
              <a:t>$ python spirograph_1.py </a:t>
            </a:r>
            <a:endParaRPr sz="2500">
              <a:solidFill>
                <a:srgbClr val="000000"/>
              </a:solidFill>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61"/>
          <p:cNvSpPr txBox="1">
            <a:spLocks noGrp="1"/>
          </p:cNvSpPr>
          <p:nvPr>
            <p:ph type="title"/>
          </p:nvPr>
        </p:nvSpPr>
        <p:spPr>
          <a:xfrm>
            <a:off x="2210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Solution</a:t>
            </a:r>
            <a:endParaRPr/>
          </a:p>
        </p:txBody>
      </p:sp>
      <p:sp>
        <p:nvSpPr>
          <p:cNvPr id="353" name="Google Shape;353;p61"/>
          <p:cNvSpPr txBox="1">
            <a:spLocks noGrp="1"/>
          </p:cNvSpPr>
          <p:nvPr>
            <p:ph type="body" idx="1"/>
          </p:nvPr>
        </p:nvSpPr>
        <p:spPr>
          <a:xfrm>
            <a:off x="285775" y="624450"/>
            <a:ext cx="8858100" cy="45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import turtle</a:t>
            </a:r>
            <a:endParaRPr sz="1200">
              <a:solidFill>
                <a:srgbClr val="00000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from random_colors import get_random_color</a:t>
            </a:r>
            <a:endParaRPr sz="1200">
              <a:solidFill>
                <a:srgbClr val="00000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def create_circles(cycles=100):</a:t>
            </a:r>
            <a:endParaRPr sz="1200">
              <a:solidFill>
                <a:srgbClr val="00000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    turtle.bgcolor('black')</a:t>
            </a:r>
            <a:endParaRPr sz="1200">
              <a:solidFill>
                <a:srgbClr val="00000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    turtle.pensize(3)       </a:t>
            </a:r>
            <a:endParaRPr sz="1200">
              <a:solidFill>
                <a:srgbClr val="00000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    turtle.speed(0)        </a:t>
            </a:r>
            <a:endParaRPr sz="1200">
              <a:solidFill>
                <a:srgbClr val="00000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    for i in range(cycles):</a:t>
            </a:r>
            <a:endParaRPr sz="1200">
              <a:solidFill>
                <a:srgbClr val="00000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        turtle.color(get_random_color())</a:t>
            </a:r>
            <a:endParaRPr sz="1200">
              <a:solidFill>
                <a:srgbClr val="00000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        turtle.circle(125)  </a:t>
            </a:r>
            <a:endParaRPr sz="1200">
              <a:solidFill>
                <a:srgbClr val="00000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        turtle.right(25)   </a:t>
            </a:r>
            <a:endParaRPr sz="1200">
              <a:solidFill>
                <a:srgbClr val="000000"/>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000000"/>
                </a:solidFill>
                <a:latin typeface="Courier New"/>
                <a:ea typeface="Courier New"/>
                <a:cs typeface="Courier New"/>
                <a:sym typeface="Courier New"/>
              </a:rPr>
              <a:t>    turtle.done()</a:t>
            </a:r>
            <a:endParaRPr sz="1200">
              <a:solidFill>
                <a:srgbClr val="000000"/>
              </a:solidFill>
              <a:latin typeface="Courier New"/>
              <a:ea typeface="Courier New"/>
              <a:cs typeface="Courier New"/>
              <a:sym typeface="Courier New"/>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Creating Artwork With Lines in Turtle </a:t>
            </a:r>
            <a:endParaRPr/>
          </a:p>
        </p:txBody>
      </p:sp>
      <p:sp>
        <p:nvSpPr>
          <p:cNvPr id="359" name="Google Shape;359;p62"/>
          <p:cNvSpPr txBox="1">
            <a:spLocks noGrp="1"/>
          </p:cNvSpPr>
          <p:nvPr>
            <p:ph type="body" idx="1"/>
          </p:nvPr>
        </p:nvSpPr>
        <p:spPr>
          <a:xfrm>
            <a:off x="311700" y="1152475"/>
            <a:ext cx="8640900" cy="364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60" name="Google Shape;360;p62"/>
          <p:cNvPicPr preferRelativeResize="0"/>
          <p:nvPr/>
        </p:nvPicPr>
        <p:blipFill>
          <a:blip r:embed="rId3">
            <a:alphaModFix/>
          </a:blip>
          <a:stretch>
            <a:fillRect/>
          </a:stretch>
        </p:blipFill>
        <p:spPr>
          <a:xfrm>
            <a:off x="696104" y="1360350"/>
            <a:ext cx="3563876" cy="3145225"/>
          </a:xfrm>
          <a:prstGeom prst="rect">
            <a:avLst/>
          </a:prstGeom>
          <a:noFill/>
          <a:ln>
            <a:noFill/>
          </a:ln>
        </p:spPr>
      </p:pic>
      <p:pic>
        <p:nvPicPr>
          <p:cNvPr id="361" name="Google Shape;361;p62"/>
          <p:cNvPicPr preferRelativeResize="0"/>
          <p:nvPr/>
        </p:nvPicPr>
        <p:blipFill>
          <a:blip r:embed="rId4">
            <a:alphaModFix/>
          </a:blip>
          <a:stretch>
            <a:fillRect/>
          </a:stretch>
        </p:blipFill>
        <p:spPr>
          <a:xfrm>
            <a:off x="4572000" y="1276600"/>
            <a:ext cx="3758574" cy="3312726"/>
          </a:xfrm>
          <a:prstGeom prst="rect">
            <a:avLst/>
          </a:prstGeom>
          <a:noFill/>
          <a:ln>
            <a:noFill/>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Create Lines in Turtle?</a:t>
            </a:r>
            <a:endParaRPr/>
          </a:p>
        </p:txBody>
      </p:sp>
      <p:sp>
        <p:nvSpPr>
          <p:cNvPr id="367" name="Google Shape;367;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74650" algn="l" rtl="0">
              <a:spcBef>
                <a:spcPts val="0"/>
              </a:spcBef>
              <a:spcAft>
                <a:spcPts val="0"/>
              </a:spcAft>
              <a:buClr>
                <a:srgbClr val="000000"/>
              </a:buClr>
              <a:buSzPts val="2300"/>
              <a:buChar char="●"/>
            </a:pPr>
            <a:r>
              <a:rPr lang="en" sz="2300">
                <a:solidFill>
                  <a:srgbClr val="000000"/>
                </a:solidFill>
              </a:rPr>
              <a:t>Simply use the</a:t>
            </a:r>
            <a:r>
              <a:rPr lang="en" sz="2300">
                <a:solidFill>
                  <a:srgbClr val="000000"/>
                </a:solidFill>
                <a:latin typeface="Courier New"/>
                <a:ea typeface="Courier New"/>
                <a:cs typeface="Courier New"/>
                <a:sym typeface="Courier New"/>
              </a:rPr>
              <a:t> forward </a:t>
            </a:r>
            <a:r>
              <a:rPr lang="en" sz="2300">
                <a:solidFill>
                  <a:srgbClr val="000000"/>
                </a:solidFill>
              </a:rPr>
              <a:t>function</a:t>
            </a:r>
            <a:endParaRPr sz="2300">
              <a:solidFill>
                <a:srgbClr val="000000"/>
              </a:solidFill>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Image Does the Following Produce?</a:t>
            </a:r>
            <a:endParaRPr/>
          </a:p>
        </p:txBody>
      </p:sp>
      <p:sp>
        <p:nvSpPr>
          <p:cNvPr id="373" name="Google Shape;373;p64"/>
          <p:cNvSpPr txBox="1">
            <a:spLocks noGrp="1"/>
          </p:cNvSpPr>
          <p:nvPr>
            <p:ph type="body" idx="1"/>
          </p:nvPr>
        </p:nvSpPr>
        <p:spPr>
          <a:xfrm>
            <a:off x="311700" y="1152475"/>
            <a:ext cx="8705700" cy="376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b="1">
                <a:solidFill>
                  <a:srgbClr val="000080"/>
                </a:solidFill>
                <a:latin typeface="Courier New"/>
                <a:ea typeface="Courier New"/>
                <a:cs typeface="Courier New"/>
                <a:sym typeface="Courier New"/>
              </a:rPr>
              <a:t>import </a:t>
            </a:r>
            <a:r>
              <a:rPr lang="en" sz="1300">
                <a:solidFill>
                  <a:schemeClr val="dk1"/>
                </a:solidFill>
                <a:latin typeface="Courier New"/>
                <a:ea typeface="Courier New"/>
                <a:cs typeface="Courier New"/>
                <a:sym typeface="Courier New"/>
              </a:rPr>
              <a:t>turtle</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line = turtle.Turtle()</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line.hideturtle()</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line.pensize(</a:t>
            </a:r>
            <a:r>
              <a:rPr lang="en" sz="1300">
                <a:solidFill>
                  <a:srgbClr val="0000FF"/>
                </a:solidFill>
                <a:latin typeface="Courier New"/>
                <a:ea typeface="Courier New"/>
                <a:cs typeface="Courier New"/>
                <a:sym typeface="Courier New"/>
              </a:rPr>
              <a:t>3</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b="1">
                <a:solidFill>
                  <a:srgbClr val="000080"/>
                </a:solidFill>
                <a:latin typeface="Courier New"/>
                <a:ea typeface="Courier New"/>
                <a:cs typeface="Courier New"/>
                <a:sym typeface="Courier New"/>
              </a:rPr>
              <a:t>for </a:t>
            </a:r>
            <a:r>
              <a:rPr lang="en" sz="1300">
                <a:solidFill>
                  <a:schemeClr val="dk1"/>
                </a:solidFill>
                <a:latin typeface="Courier New"/>
                <a:ea typeface="Courier New"/>
                <a:cs typeface="Courier New"/>
                <a:sym typeface="Courier New"/>
              </a:rPr>
              <a:t>x </a:t>
            </a:r>
            <a:r>
              <a:rPr lang="en" sz="1300" b="1">
                <a:solidFill>
                  <a:srgbClr val="000080"/>
                </a:solidFill>
                <a:latin typeface="Courier New"/>
                <a:ea typeface="Courier New"/>
                <a:cs typeface="Courier New"/>
                <a:sym typeface="Courier New"/>
              </a:rPr>
              <a:t>in </a:t>
            </a:r>
            <a:r>
              <a:rPr lang="en" sz="1300">
                <a:solidFill>
                  <a:srgbClr val="000080"/>
                </a:solidFill>
                <a:latin typeface="Courier New"/>
                <a:ea typeface="Courier New"/>
                <a:cs typeface="Courier New"/>
                <a:sym typeface="Courier New"/>
              </a:rPr>
              <a:t>range</a:t>
            </a:r>
            <a:r>
              <a:rPr lang="en" sz="1300">
                <a:solidFill>
                  <a:schemeClr val="dk1"/>
                </a:solidFill>
                <a:latin typeface="Courier New"/>
                <a:ea typeface="Courier New"/>
                <a:cs typeface="Courier New"/>
                <a:sym typeface="Courier New"/>
              </a:rPr>
              <a:t>(</a:t>
            </a:r>
            <a:r>
              <a:rPr lang="en" sz="1300">
                <a:solidFill>
                  <a:srgbClr val="0000FF"/>
                </a:solidFill>
                <a:latin typeface="Courier New"/>
                <a:ea typeface="Courier New"/>
                <a:cs typeface="Courier New"/>
                <a:sym typeface="Courier New"/>
              </a:rPr>
              <a:t>8</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	line.forward(</a:t>
            </a:r>
            <a:r>
              <a:rPr lang="en" sz="1300">
                <a:solidFill>
                  <a:srgbClr val="0000FF"/>
                </a:solidFill>
                <a:latin typeface="Courier New"/>
                <a:ea typeface="Courier New"/>
                <a:cs typeface="Courier New"/>
                <a:sym typeface="Courier New"/>
              </a:rPr>
              <a:t>200</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	line.goto(</a:t>
            </a:r>
            <a:r>
              <a:rPr lang="en" sz="1300">
                <a:solidFill>
                  <a:srgbClr val="0000FF"/>
                </a:solidFill>
                <a:latin typeface="Courier New"/>
                <a:ea typeface="Courier New"/>
                <a:cs typeface="Courier New"/>
                <a:sym typeface="Courier New"/>
              </a:rPr>
              <a:t>0</a:t>
            </a:r>
            <a:r>
              <a:rPr lang="en" sz="1300">
                <a:solidFill>
                  <a:schemeClr val="dk1"/>
                </a:solidFill>
                <a:latin typeface="Courier New"/>
                <a:ea typeface="Courier New"/>
                <a:cs typeface="Courier New"/>
                <a:sym typeface="Courier New"/>
              </a:rPr>
              <a:t>, </a:t>
            </a:r>
            <a:r>
              <a:rPr lang="en" sz="1300">
                <a:solidFill>
                  <a:srgbClr val="0000FF"/>
                </a:solidFill>
                <a:latin typeface="Courier New"/>
                <a:ea typeface="Courier New"/>
                <a:cs typeface="Courier New"/>
                <a:sym typeface="Courier New"/>
              </a:rPr>
              <a:t>0</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	line.left(</a:t>
            </a:r>
            <a:r>
              <a:rPr lang="en" sz="1300">
                <a:solidFill>
                  <a:srgbClr val="0000FF"/>
                </a:solidFill>
                <a:latin typeface="Courier New"/>
                <a:ea typeface="Courier New"/>
                <a:cs typeface="Courier New"/>
                <a:sym typeface="Courier New"/>
              </a:rPr>
              <a:t>45</a:t>
            </a:r>
            <a:r>
              <a:rPr lang="en"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turtle.done()</a:t>
            </a:r>
            <a:endParaRPr sz="1300">
              <a:solidFill>
                <a:schemeClr val="dk1"/>
              </a:solidFill>
              <a:latin typeface="Courier New"/>
              <a:ea typeface="Courier New"/>
              <a:cs typeface="Courier New"/>
              <a:sym typeface="Courier New"/>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61246"/>
            <a:ext cx="8495969" cy="984382"/>
          </a:xfrm>
        </p:spPr>
        <p:txBody>
          <a:bodyPr/>
          <a:lstStyle/>
          <a:p>
            <a:r>
              <a:rPr lang="en-US" dirty="0" smtClean="0"/>
              <a:t>I recommend </a:t>
            </a:r>
            <a:r>
              <a:rPr lang="en-US" dirty="0" err="1" smtClean="0"/>
              <a:t>PyCharm</a:t>
            </a:r>
            <a:r>
              <a:rPr lang="en-US" dirty="0" smtClean="0"/>
              <a:t> Community Edition for Beginners</a:t>
            </a:r>
            <a:endParaRPr lang="en-US" dirty="0"/>
          </a:p>
        </p:txBody>
      </p:sp>
      <p:sp>
        <p:nvSpPr>
          <p:cNvPr id="3" name="Text Placeholder 2"/>
          <p:cNvSpPr>
            <a:spLocks noGrp="1"/>
          </p:cNvSpPr>
          <p:nvPr>
            <p:ph type="body" idx="1"/>
          </p:nvPr>
        </p:nvSpPr>
        <p:spPr/>
        <p:txBody>
          <a:bodyPr/>
          <a:lstStyle/>
          <a:p>
            <a:r>
              <a:rPr lang="en-US" dirty="0" smtClean="0">
                <a:solidFill>
                  <a:schemeClr val="tx1"/>
                </a:solidFill>
              </a:rPr>
              <a:t>Free download</a:t>
            </a:r>
          </a:p>
          <a:p>
            <a:r>
              <a:rPr lang="en-US" dirty="0" smtClean="0">
                <a:solidFill>
                  <a:schemeClr val="tx1"/>
                </a:solidFill>
              </a:rPr>
              <a:t>Comes with features that speeds up coding such as </a:t>
            </a:r>
            <a:r>
              <a:rPr lang="en-US" dirty="0" err="1" smtClean="0">
                <a:solidFill>
                  <a:schemeClr val="tx1"/>
                </a:solidFill>
              </a:rPr>
              <a:t>autocomplete</a:t>
            </a:r>
            <a:r>
              <a:rPr lang="en-US" dirty="0" smtClean="0">
                <a:solidFill>
                  <a:schemeClr val="tx1"/>
                </a:solidFill>
              </a:rPr>
              <a:t> and introspection.</a:t>
            </a:r>
          </a:p>
          <a:p>
            <a:r>
              <a:rPr lang="en-US" dirty="0" smtClean="0">
                <a:solidFill>
                  <a:schemeClr val="tx1"/>
                </a:solidFill>
              </a:rPr>
              <a:t>Comes bundled with a clean and easy to use debugger</a:t>
            </a:r>
          </a:p>
          <a:p>
            <a:r>
              <a:rPr lang="en-US" dirty="0" smtClean="0">
                <a:solidFill>
                  <a:schemeClr val="tx1"/>
                </a:solidFill>
              </a:rPr>
              <a:t>A nice balance of features</a:t>
            </a:r>
          </a:p>
          <a:p>
            <a:r>
              <a:rPr lang="en-US" dirty="0" smtClean="0">
                <a:solidFill>
                  <a:schemeClr val="tx1"/>
                </a:solidFill>
              </a:rPr>
              <a:t>Has a large community of supporters which ensures longevity </a:t>
            </a:r>
          </a:p>
          <a:p>
            <a:r>
              <a:rPr lang="en-US" dirty="0" smtClean="0">
                <a:solidFill>
                  <a:schemeClr val="tx1"/>
                </a:solidFill>
              </a:rPr>
              <a:t>Download </a:t>
            </a:r>
            <a:r>
              <a:rPr lang="en-US" dirty="0" err="1" smtClean="0">
                <a:solidFill>
                  <a:schemeClr val="tx1"/>
                </a:solidFill>
              </a:rPr>
              <a:t>PyCharm</a:t>
            </a:r>
            <a:r>
              <a:rPr lang="en-US" dirty="0" smtClean="0">
                <a:solidFill>
                  <a:schemeClr val="tx1"/>
                </a:solidFill>
              </a:rPr>
              <a:t>: </a:t>
            </a:r>
            <a:r>
              <a:rPr lang="en-US" dirty="0" smtClean="0">
                <a:solidFill>
                  <a:schemeClr val="tx1"/>
                </a:solidFill>
                <a:hlinkClick r:id="rId2"/>
              </a:rPr>
              <a:t>https://www.jetbrains.com/pycharm/download</a:t>
            </a:r>
            <a:endParaRPr lang="en-US" dirty="0" smtClean="0">
              <a:solidFill>
                <a:schemeClr val="tx1"/>
              </a:solidFill>
            </a:endParaRPr>
          </a:p>
          <a:p>
            <a:endParaRPr lang="en-US" dirty="0" smtClean="0">
              <a:solidFill>
                <a:schemeClr val="tx1"/>
              </a:solidFill>
            </a:endParaRPr>
          </a:p>
          <a:p>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65"/>
          <p:cNvPicPr preferRelativeResize="0"/>
          <p:nvPr/>
        </p:nvPicPr>
        <p:blipFill>
          <a:blip r:embed="rId3">
            <a:alphaModFix/>
          </a:blip>
          <a:stretch>
            <a:fillRect/>
          </a:stretch>
        </p:blipFill>
        <p:spPr>
          <a:xfrm>
            <a:off x="1616425" y="100575"/>
            <a:ext cx="5421581" cy="4838701"/>
          </a:xfrm>
          <a:prstGeom prst="rect">
            <a:avLst/>
          </a:prstGeom>
          <a:noFill/>
          <a:ln>
            <a:noFill/>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 Party Lights </a:t>
            </a:r>
            <a:endParaRPr/>
          </a:p>
        </p:txBody>
      </p:sp>
      <p:sp>
        <p:nvSpPr>
          <p:cNvPr id="384" name="Google Shape;384;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200">
                <a:solidFill>
                  <a:srgbClr val="000000"/>
                </a:solidFill>
                <a:latin typeface="Courier New"/>
                <a:ea typeface="Courier New"/>
                <a:cs typeface="Courier New"/>
                <a:sym typeface="Courier New"/>
              </a:rPr>
              <a:t>$ python party_lights.py </a:t>
            </a:r>
            <a:endParaRPr sz="2200">
              <a:solidFill>
                <a:srgbClr val="000000"/>
              </a:solidFill>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a:t>
            </a:r>
            <a:endParaRPr/>
          </a:p>
        </p:txBody>
      </p:sp>
      <p:sp>
        <p:nvSpPr>
          <p:cNvPr id="390" name="Google Shape;390;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u="sng">
                <a:solidFill>
                  <a:schemeClr val="hlink"/>
                </a:solidFill>
                <a:latin typeface="Courier New"/>
                <a:ea typeface="Courier New"/>
                <a:cs typeface="Courier New"/>
                <a:sym typeface="Courier New"/>
                <a:hlinkClick r:id="rId3"/>
              </a:rPr>
              <a:t>https://github.com/purcellconsult/Code-Cool-Stuff-With-Python/blob/master/sourcecode/ch_04/party_lights.py</a:t>
            </a:r>
            <a:endParaRPr sz="2000">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Show mike and ike demo</a:t>
            </a:r>
            <a:endParaRPr/>
          </a:p>
        </p:txBody>
      </p:sp>
      <p:sp>
        <p:nvSpPr>
          <p:cNvPr id="396" name="Google Shape;396;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300">
                <a:solidFill>
                  <a:srgbClr val="000000"/>
                </a:solidFill>
                <a:latin typeface="Courier New"/>
                <a:ea typeface="Courier New"/>
                <a:cs typeface="Courier New"/>
                <a:sym typeface="Courier New"/>
              </a:rPr>
              <a:t>$ python mike_and_ike_candies </a:t>
            </a:r>
            <a:endParaRPr sz="2300">
              <a:solidFill>
                <a:srgbClr val="000000"/>
              </a:solidFill>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View the source code </a:t>
            </a:r>
            <a:endParaRPr/>
          </a:p>
        </p:txBody>
      </p:sp>
      <p:sp>
        <p:nvSpPr>
          <p:cNvPr id="402" name="Google Shape;402;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u="sng">
                <a:solidFill>
                  <a:schemeClr val="hlink"/>
                </a:solidFill>
                <a:latin typeface="Courier New"/>
                <a:ea typeface="Courier New"/>
                <a:cs typeface="Courier New"/>
                <a:sym typeface="Courier New"/>
                <a:hlinkClick r:id="rId3"/>
              </a:rPr>
              <a:t>https://github.com/purcellconsult/Code-Cool-Stuff-With-Python/blob/master/sourcecode/ch_04/mike_and_ike_candies.py</a:t>
            </a:r>
            <a:endParaRPr sz="2500">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Last Thing to Do With Turtle!</a:t>
            </a:r>
            <a:endParaRPr/>
          </a:p>
        </p:txBody>
      </p:sp>
      <p:sp>
        <p:nvSpPr>
          <p:cNvPr id="408" name="Google Shape;408;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a:solidFill>
                  <a:srgbClr val="000000"/>
                </a:solidFill>
              </a:rPr>
              <a:t>Let’s create a simple racing game. </a:t>
            </a:r>
            <a:endParaRPr sz="2500">
              <a:solidFill>
                <a:srgbClr val="000000"/>
              </a:solidFill>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Call The Game </a:t>
            </a:r>
            <a:r>
              <a:rPr lang="en" i="1"/>
              <a:t>4 Little Turtles </a:t>
            </a:r>
            <a:endParaRPr i="1"/>
          </a:p>
        </p:txBody>
      </p:sp>
      <p:sp>
        <p:nvSpPr>
          <p:cNvPr id="414" name="Google Shape;414;p71"/>
          <p:cNvSpPr txBox="1">
            <a:spLocks noGrp="1"/>
          </p:cNvSpPr>
          <p:nvPr>
            <p:ph type="body" idx="1"/>
          </p:nvPr>
        </p:nvSpPr>
        <p:spPr>
          <a:xfrm>
            <a:off x="311700" y="1152475"/>
            <a:ext cx="8666700" cy="3804000"/>
          </a:xfrm>
          <a:prstGeom prst="rect">
            <a:avLst/>
          </a:prstGeom>
        </p:spPr>
        <p:txBody>
          <a:bodyPr spcFirstLastPara="1" wrap="square" lIns="91425" tIns="91425" rIns="91425" bIns="91425" anchor="t" anchorCtr="0">
            <a:noAutofit/>
          </a:bodyPr>
          <a:lstStyle/>
          <a:p>
            <a:pPr marL="0" lvl="0" indent="0" algn="l" rtl="0">
              <a:spcBef>
                <a:spcPts val="50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a) Create a game that consists of 4 little turtles with unique colors.</a:t>
            </a:r>
            <a:endParaRPr sz="19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b) Include a countdown that starts the game.</a:t>
            </a:r>
            <a:endParaRPr sz="19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c) Create a graphical finish line with the text “Finish Line” directly above it.</a:t>
            </a:r>
            <a:endParaRPr sz="19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d) Randomly generate the speed of the turtles.</a:t>
            </a:r>
            <a:endParaRPr sz="19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e) Write an algorithm to accurately determine which turtle crossed the finish line first.</a:t>
            </a:r>
            <a:endParaRPr sz="19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f) Write a message to let the user know which turtle won.</a:t>
            </a:r>
            <a:endParaRPr sz="19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g) Write a simple algorithm to make the winning turtle spin and then grow in size afterwards.</a:t>
            </a:r>
            <a:endParaRPr sz="19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900">
                <a:solidFill>
                  <a:schemeClr val="dk1"/>
                </a:solidFill>
                <a:latin typeface="Times New Roman"/>
                <a:ea typeface="Times New Roman"/>
                <a:cs typeface="Times New Roman"/>
                <a:sym typeface="Times New Roman"/>
              </a:rPr>
              <a:t>h) Have fun playing and showing the game off to your friends and family!</a:t>
            </a:r>
            <a:endParaRPr sz="1900">
              <a:solidFill>
                <a:schemeClr val="dk1"/>
              </a:solidFill>
              <a:latin typeface="Times New Roman"/>
              <a:ea typeface="Times New Roman"/>
              <a:cs typeface="Times New Roman"/>
              <a:sym typeface="Times New Roman"/>
            </a:endParaRPr>
          </a:p>
          <a:p>
            <a:pPr marL="0" lvl="0" indent="0" algn="l" rtl="0">
              <a:spcBef>
                <a:spcPts val="0"/>
              </a:spcBef>
              <a:spcAft>
                <a:spcPts val="1600"/>
              </a:spcAft>
              <a:buNone/>
            </a:pPr>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Screenshot 1</a:t>
            </a:r>
            <a:endParaRPr/>
          </a:p>
        </p:txBody>
      </p:sp>
      <p:sp>
        <p:nvSpPr>
          <p:cNvPr id="420" name="Google Shape;420;p72"/>
          <p:cNvSpPr txBox="1">
            <a:spLocks noGrp="1"/>
          </p:cNvSpPr>
          <p:nvPr>
            <p:ph type="body" idx="1"/>
          </p:nvPr>
        </p:nvSpPr>
        <p:spPr>
          <a:xfrm>
            <a:off x="-89950" y="1359775"/>
            <a:ext cx="8653800" cy="357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21" name="Google Shape;421;p72"/>
          <p:cNvPicPr preferRelativeResize="0"/>
          <p:nvPr/>
        </p:nvPicPr>
        <p:blipFill>
          <a:blip r:embed="rId3">
            <a:alphaModFix/>
          </a:blip>
          <a:stretch>
            <a:fillRect/>
          </a:stretch>
        </p:blipFill>
        <p:spPr>
          <a:xfrm>
            <a:off x="1333000" y="1472737"/>
            <a:ext cx="5674699" cy="3190476"/>
          </a:xfrm>
          <a:prstGeom prst="rect">
            <a:avLst/>
          </a:prstGeom>
          <a:noFill/>
          <a:ln>
            <a:noFill/>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73"/>
          <p:cNvSpPr txBox="1">
            <a:spLocks noGrp="1"/>
          </p:cNvSpPr>
          <p:nvPr>
            <p:ph type="title"/>
          </p:nvPr>
        </p:nvSpPr>
        <p:spPr>
          <a:xfrm>
            <a:off x="311700" y="496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Screenshot 2</a:t>
            </a:r>
            <a:endParaRPr/>
          </a:p>
        </p:txBody>
      </p:sp>
      <p:sp>
        <p:nvSpPr>
          <p:cNvPr id="427" name="Google Shape;427;p73"/>
          <p:cNvSpPr txBox="1">
            <a:spLocks noGrp="1"/>
          </p:cNvSpPr>
          <p:nvPr>
            <p:ph type="body" idx="1"/>
          </p:nvPr>
        </p:nvSpPr>
        <p:spPr>
          <a:xfrm>
            <a:off x="311700" y="1069550"/>
            <a:ext cx="8692800" cy="407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28" name="Google Shape;428;p73"/>
          <p:cNvPicPr preferRelativeResize="0"/>
          <p:nvPr/>
        </p:nvPicPr>
        <p:blipFill>
          <a:blip r:embed="rId3">
            <a:alphaModFix/>
          </a:blip>
          <a:stretch>
            <a:fillRect/>
          </a:stretch>
        </p:blipFill>
        <p:spPr>
          <a:xfrm>
            <a:off x="686650" y="1176100"/>
            <a:ext cx="6866626" cy="3860600"/>
          </a:xfrm>
          <a:prstGeom prst="rect">
            <a:avLst/>
          </a:prstGeom>
          <a:noFill/>
          <a:ln>
            <a:noFill/>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Screenshot 3</a:t>
            </a:r>
            <a:endParaRPr/>
          </a:p>
        </p:txBody>
      </p:sp>
      <p:sp>
        <p:nvSpPr>
          <p:cNvPr id="434" name="Google Shape;434;p74"/>
          <p:cNvSpPr txBox="1">
            <a:spLocks noGrp="1"/>
          </p:cNvSpPr>
          <p:nvPr>
            <p:ph type="body" idx="1"/>
          </p:nvPr>
        </p:nvSpPr>
        <p:spPr>
          <a:xfrm>
            <a:off x="311700" y="1017725"/>
            <a:ext cx="8679600" cy="4055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435" name="Google Shape;435;p74"/>
          <p:cNvPicPr preferRelativeResize="0"/>
          <p:nvPr/>
        </p:nvPicPr>
        <p:blipFill>
          <a:blip r:embed="rId3">
            <a:alphaModFix/>
          </a:blip>
          <a:stretch>
            <a:fillRect/>
          </a:stretch>
        </p:blipFill>
        <p:spPr>
          <a:xfrm>
            <a:off x="1062400" y="1137137"/>
            <a:ext cx="6659349" cy="3744075"/>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761" y="350432"/>
            <a:ext cx="8622093" cy="879278"/>
          </a:xfrm>
        </p:spPr>
        <p:txBody>
          <a:bodyPr/>
          <a:lstStyle/>
          <a:p>
            <a:r>
              <a:rPr lang="en-US" dirty="0" smtClean="0"/>
              <a:t>You’re Free to Use Whatever IDE or Editor You Want</a:t>
            </a:r>
            <a:endParaRPr lang="en-US" dirty="0"/>
          </a:p>
        </p:txBody>
      </p:sp>
      <p:sp>
        <p:nvSpPr>
          <p:cNvPr id="3" name="Text Placeholder 2"/>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View The Demo</a:t>
            </a:r>
            <a:endParaRPr/>
          </a:p>
        </p:txBody>
      </p:sp>
      <p:sp>
        <p:nvSpPr>
          <p:cNvPr id="441" name="Google Shape;441;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000000"/>
              </a:solidFill>
            </a:endParaRPr>
          </a:p>
          <a:p>
            <a:pPr marL="0" lvl="0" indent="0" algn="l" rtl="0">
              <a:spcBef>
                <a:spcPts val="1600"/>
              </a:spcBef>
              <a:spcAft>
                <a:spcPts val="0"/>
              </a:spcAft>
              <a:buNone/>
            </a:pPr>
            <a:r>
              <a:rPr lang="en" sz="2500">
                <a:latin typeface="Courier New"/>
                <a:ea typeface="Courier New"/>
                <a:cs typeface="Courier New"/>
                <a:sym typeface="Courier New"/>
              </a:rPr>
              <a:t>&gt;&gt;&gt; python turtle_racing_game.py </a:t>
            </a:r>
            <a:endParaRPr sz="2500">
              <a:latin typeface="Courier New"/>
              <a:ea typeface="Courier New"/>
              <a:cs typeface="Courier New"/>
              <a:sym typeface="Courier New"/>
            </a:endParaRPr>
          </a:p>
          <a:p>
            <a:pPr marL="0" lvl="0" indent="0" algn="ctr" rtl="0">
              <a:spcBef>
                <a:spcPts val="1600"/>
              </a:spcBef>
              <a:spcAft>
                <a:spcPts val="1600"/>
              </a:spcAft>
              <a:buClr>
                <a:schemeClr val="dk1"/>
              </a:buClr>
              <a:buSzPts val="1100"/>
              <a:buFont typeface="Arial"/>
              <a:buNone/>
            </a:pPr>
            <a:r>
              <a:rPr lang="en" sz="2500">
                <a:solidFill>
                  <a:schemeClr val="dk1"/>
                </a:solidFill>
              </a:rPr>
              <a:t>Can anyone guess the winner?</a:t>
            </a:r>
            <a:endParaRPr sz="2500">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76"/>
          <p:cNvSpPr txBox="1">
            <a:spLocks noGrp="1"/>
          </p:cNvSpPr>
          <p:nvPr>
            <p:ph type="title"/>
          </p:nvPr>
        </p:nvSpPr>
        <p:spPr>
          <a:xfrm>
            <a:off x="311700" y="185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Define Our Functions </a:t>
            </a:r>
            <a:endParaRPr/>
          </a:p>
        </p:txBody>
      </p:sp>
      <p:sp>
        <p:nvSpPr>
          <p:cNvPr id="447" name="Google Shape;447;p76"/>
          <p:cNvSpPr txBox="1">
            <a:spLocks noGrp="1"/>
          </p:cNvSpPr>
          <p:nvPr>
            <p:ph type="body" idx="1"/>
          </p:nvPr>
        </p:nvSpPr>
        <p:spPr>
          <a:xfrm>
            <a:off x="311700" y="901125"/>
            <a:ext cx="8832300" cy="4068300"/>
          </a:xfrm>
          <a:prstGeom prst="rect">
            <a:avLst/>
          </a:prstGeom>
        </p:spPr>
        <p:txBody>
          <a:bodyPr spcFirstLastPara="1" wrap="square" lIns="91425" tIns="91425" rIns="91425" bIns="91425" anchor="t" anchorCtr="0">
            <a:noAutofit/>
          </a:bodyPr>
          <a:lstStyle/>
          <a:p>
            <a:pPr marL="0" lvl="0" indent="0" algn="l" rtl="0">
              <a:spcBef>
                <a:spcPts val="500"/>
              </a:spcBef>
              <a:spcAft>
                <a:spcPts val="0"/>
              </a:spcAft>
              <a:buClr>
                <a:schemeClr val="dk1"/>
              </a:buClr>
              <a:buSzPts val="1100"/>
              <a:buFont typeface="Arial"/>
              <a:buNone/>
            </a:pPr>
            <a:r>
              <a:rPr lang="en" sz="1600">
                <a:solidFill>
                  <a:schemeClr val="dk1"/>
                </a:solidFill>
                <a:latin typeface="Courier New"/>
                <a:ea typeface="Courier New"/>
                <a:cs typeface="Courier New"/>
                <a:sym typeface="Courier New"/>
              </a:rPr>
              <a:t>__init__:</a:t>
            </a:r>
            <a:r>
              <a:rPr lang="en" sz="1600">
                <a:solidFill>
                  <a:schemeClr val="dk1"/>
                </a:solidFill>
                <a:latin typeface="Times New Roman"/>
                <a:ea typeface="Times New Roman"/>
                <a:cs typeface="Times New Roman"/>
                <a:sym typeface="Times New Roman"/>
              </a:rPr>
              <a:t> The constructor which creates the four turtle objects along with getting the height and width of the screen.</a:t>
            </a:r>
            <a:endParaRPr sz="16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600">
                <a:solidFill>
                  <a:schemeClr val="dk1"/>
                </a:solidFill>
              </a:rPr>
              <a:t> </a:t>
            </a:r>
            <a:endParaRPr sz="1600">
              <a:solidFill>
                <a:schemeClr val="dk1"/>
              </a:solidFill>
            </a:endParaRPr>
          </a:p>
          <a:p>
            <a:pPr marL="0" lvl="0" indent="0" algn="l" rtl="0">
              <a:spcBef>
                <a:spcPts val="500"/>
              </a:spcBef>
              <a:spcAft>
                <a:spcPts val="0"/>
              </a:spcAft>
              <a:buClr>
                <a:schemeClr val="dk1"/>
              </a:buClr>
              <a:buSzPts val="1100"/>
              <a:buFont typeface="Arial"/>
              <a:buNone/>
            </a:pPr>
            <a:r>
              <a:rPr lang="en" sz="1600">
                <a:solidFill>
                  <a:schemeClr val="dk1"/>
                </a:solidFill>
                <a:latin typeface="Courier New"/>
                <a:ea typeface="Courier New"/>
                <a:cs typeface="Courier New"/>
                <a:sym typeface="Courier New"/>
              </a:rPr>
              <a:t>start_turtles</a:t>
            </a:r>
            <a:r>
              <a:rPr lang="en" sz="1600">
                <a:solidFill>
                  <a:schemeClr val="dk1"/>
                </a:solidFill>
                <a:latin typeface="Times New Roman"/>
                <a:ea typeface="Times New Roman"/>
                <a:cs typeface="Times New Roman"/>
                <a:sym typeface="Times New Roman"/>
              </a:rPr>
              <a:t>: Sets the default positions of the turtles.</a:t>
            </a:r>
            <a:endParaRPr sz="16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600">
                <a:solidFill>
                  <a:schemeClr val="dk1"/>
                </a:solidFill>
              </a:rPr>
              <a:t> </a:t>
            </a:r>
            <a:endParaRPr sz="1600">
              <a:solidFill>
                <a:schemeClr val="dk1"/>
              </a:solidFill>
            </a:endParaRPr>
          </a:p>
          <a:p>
            <a:pPr marL="0" lvl="0" indent="0" algn="l" rtl="0">
              <a:spcBef>
                <a:spcPts val="500"/>
              </a:spcBef>
              <a:spcAft>
                <a:spcPts val="0"/>
              </a:spcAft>
              <a:buClr>
                <a:schemeClr val="dk1"/>
              </a:buClr>
              <a:buSzPts val="1100"/>
              <a:buFont typeface="Arial"/>
              <a:buNone/>
            </a:pPr>
            <a:r>
              <a:rPr lang="en" sz="1600">
                <a:solidFill>
                  <a:schemeClr val="dk1"/>
                </a:solidFill>
                <a:latin typeface="Courier New"/>
                <a:ea typeface="Courier New"/>
                <a:cs typeface="Courier New"/>
                <a:sym typeface="Courier New"/>
              </a:rPr>
              <a:t>finish_line</a:t>
            </a:r>
            <a:r>
              <a:rPr lang="en" sz="1600">
                <a:solidFill>
                  <a:schemeClr val="dk1"/>
                </a:solidFill>
                <a:latin typeface="Times New Roman"/>
                <a:ea typeface="Times New Roman"/>
                <a:cs typeface="Times New Roman"/>
                <a:sym typeface="Times New Roman"/>
              </a:rPr>
              <a:t>: Draws the finish line in the racing game and aligns it on the right hand portion of the screen.</a:t>
            </a:r>
            <a:endParaRPr sz="16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600">
                <a:solidFill>
                  <a:schemeClr val="dk1"/>
                </a:solidFill>
              </a:rPr>
              <a:t> </a:t>
            </a:r>
            <a:endParaRPr sz="1600">
              <a:solidFill>
                <a:schemeClr val="dk1"/>
              </a:solidFill>
            </a:endParaRPr>
          </a:p>
          <a:p>
            <a:pPr marL="0" lvl="0" indent="0" algn="l" rtl="0">
              <a:spcBef>
                <a:spcPts val="500"/>
              </a:spcBef>
              <a:spcAft>
                <a:spcPts val="0"/>
              </a:spcAft>
              <a:buClr>
                <a:schemeClr val="dk1"/>
              </a:buClr>
              <a:buSzPts val="1100"/>
              <a:buFont typeface="Arial"/>
              <a:buNone/>
            </a:pPr>
            <a:r>
              <a:rPr lang="en" sz="1600">
                <a:solidFill>
                  <a:schemeClr val="dk1"/>
                </a:solidFill>
                <a:latin typeface="Courier New"/>
                <a:ea typeface="Courier New"/>
                <a:cs typeface="Courier New"/>
                <a:sym typeface="Courier New"/>
              </a:rPr>
              <a:t>countdown_timer</a:t>
            </a:r>
            <a:r>
              <a:rPr lang="en" sz="1600">
                <a:solidFill>
                  <a:schemeClr val="dk1"/>
                </a:solidFill>
                <a:latin typeface="Times New Roman"/>
                <a:ea typeface="Times New Roman"/>
                <a:cs typeface="Times New Roman"/>
                <a:sym typeface="Times New Roman"/>
              </a:rPr>
              <a:t>: Starts the countdown timer for the script starting at 5. Use the </a:t>
            </a:r>
            <a:r>
              <a:rPr lang="en" sz="1600">
                <a:solidFill>
                  <a:schemeClr val="dk1"/>
                </a:solidFill>
                <a:latin typeface="Courier New"/>
                <a:ea typeface="Courier New"/>
                <a:cs typeface="Courier New"/>
                <a:sym typeface="Courier New"/>
              </a:rPr>
              <a:t>sleep</a:t>
            </a:r>
            <a:r>
              <a:rPr lang="en" sz="1600">
                <a:solidFill>
                  <a:schemeClr val="dk1"/>
                </a:solidFill>
                <a:latin typeface="Times New Roman"/>
                <a:ea typeface="Times New Roman"/>
                <a:cs typeface="Times New Roman"/>
                <a:sym typeface="Times New Roman"/>
              </a:rPr>
              <a:t> function from the time module to pause the program.</a:t>
            </a:r>
            <a:endParaRPr sz="1600">
              <a:solidFill>
                <a:schemeClr val="dk1"/>
              </a:solidFill>
              <a:latin typeface="Times New Roman"/>
              <a:ea typeface="Times New Roman"/>
              <a:cs typeface="Times New Roman"/>
              <a:sym typeface="Times New Roman"/>
            </a:endParaRPr>
          </a:p>
          <a:p>
            <a:pPr marL="0" lvl="0" indent="0" algn="l" rtl="0">
              <a:spcBef>
                <a:spcPts val="500"/>
              </a:spcBef>
              <a:spcAft>
                <a:spcPts val="0"/>
              </a:spcAft>
              <a:buNone/>
            </a:pPr>
            <a:r>
              <a:rPr lang="en" sz="1600">
                <a:solidFill>
                  <a:schemeClr val="dk1"/>
                </a:solidFill>
              </a:rPr>
              <a:t> </a:t>
            </a:r>
            <a:endParaRPr sz="1600">
              <a:solidFill>
                <a:schemeClr val="dk1"/>
              </a:solidFill>
            </a:endParaRPr>
          </a:p>
          <a:p>
            <a:pPr marL="0" lvl="0" indent="0" algn="l" rtl="0">
              <a:spcBef>
                <a:spcPts val="500"/>
              </a:spcBef>
              <a:spcAft>
                <a:spcPts val="0"/>
              </a:spcAft>
              <a:buClr>
                <a:schemeClr val="dk1"/>
              </a:buClr>
              <a:buSzPts val="1100"/>
              <a:buFont typeface="Arial"/>
              <a:buNone/>
            </a:pPr>
            <a:r>
              <a:rPr lang="en" sz="1600">
                <a:solidFill>
                  <a:schemeClr val="dk1"/>
                </a:solidFill>
                <a:latin typeface="Courier New"/>
                <a:ea typeface="Courier New"/>
                <a:cs typeface="Courier New"/>
                <a:sym typeface="Courier New"/>
              </a:rPr>
              <a:t>set_turtle_speeds</a:t>
            </a:r>
            <a:r>
              <a:rPr lang="en" sz="1600">
                <a:solidFill>
                  <a:schemeClr val="dk1"/>
                </a:solidFill>
                <a:latin typeface="Times New Roman"/>
                <a:ea typeface="Times New Roman"/>
                <a:cs typeface="Times New Roman"/>
                <a:sym typeface="Times New Roman"/>
              </a:rPr>
              <a:t>: Randomly sets the speed of the turtles within the range of 1-25.</a:t>
            </a:r>
            <a:endParaRPr sz="1600">
              <a:solidFill>
                <a:schemeClr val="dk1"/>
              </a:solidFill>
              <a:latin typeface="Times New Roman"/>
              <a:ea typeface="Times New Roman"/>
              <a:cs typeface="Times New Roman"/>
              <a:sym typeface="Times New Roman"/>
            </a:endParaRPr>
          </a:p>
          <a:p>
            <a:pPr marL="0" lvl="0" indent="0" algn="l" rtl="0">
              <a:spcBef>
                <a:spcPts val="500"/>
              </a:spcBef>
              <a:spcAft>
                <a:spcPts val="0"/>
              </a:spcAft>
              <a:buClr>
                <a:schemeClr val="dk1"/>
              </a:buClr>
              <a:buSzPts val="1100"/>
              <a:buFont typeface="Arial"/>
              <a:buNone/>
            </a:pPr>
            <a:r>
              <a:rPr lang="en" sz="1400">
                <a:solidFill>
                  <a:schemeClr val="dk1"/>
                </a:solidFill>
              </a:rPr>
              <a:t> </a:t>
            </a:r>
            <a:endParaRPr sz="1400">
              <a:solidFill>
                <a:schemeClr val="dk1"/>
              </a:solidFill>
            </a:endParaRPr>
          </a:p>
          <a:p>
            <a:pPr marL="0" lvl="0" indent="0" algn="l" rtl="0">
              <a:spcBef>
                <a:spcPts val="0"/>
              </a:spcBef>
              <a:spcAft>
                <a:spcPts val="1600"/>
              </a:spcAft>
              <a:buNone/>
            </a:pPr>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Study The Full Source Code </a:t>
            </a:r>
            <a:endParaRPr/>
          </a:p>
        </p:txBody>
      </p:sp>
      <p:sp>
        <p:nvSpPr>
          <p:cNvPr id="510" name="Google Shape;510;p88"/>
          <p:cNvSpPr txBox="1">
            <a:spLocks noGrp="1"/>
          </p:cNvSpPr>
          <p:nvPr>
            <p:ph type="body" idx="1"/>
          </p:nvPr>
        </p:nvSpPr>
        <p:spPr>
          <a:xfrm>
            <a:off x="363525"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000" u="sng" dirty="0">
                <a:solidFill>
                  <a:schemeClr val="hlink"/>
                </a:solidFill>
                <a:latin typeface="Courier New"/>
                <a:ea typeface="Courier New"/>
                <a:cs typeface="Courier New"/>
                <a:sym typeface="Courier New"/>
                <a:hlinkClick r:id="rId3"/>
              </a:rPr>
              <a:t>https://github.com/purcellconsult/Code-Cool-Stuff-With-Python/blob/master/sourcecode/ch_04/turtle_racing_game.py</a:t>
            </a:r>
            <a:endParaRPr sz="2000">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End :-)</a:t>
            </a:r>
            <a:endParaRPr/>
          </a:p>
        </p:txBody>
      </p:sp>
      <p:sp>
        <p:nvSpPr>
          <p:cNvPr id="534" name="Google Shape;534;p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TotalTime>
  <Words>2219</Words>
  <PresentationFormat>On-screen Show (16:9)</PresentationFormat>
  <Paragraphs>349</Paragraphs>
  <Slides>93</Slides>
  <Notes>67</Notes>
  <HiddenSlides>0</HiddenSlides>
  <MMClips>0</MMClips>
  <ScaleCrop>false</ScaleCrop>
  <HeadingPairs>
    <vt:vector size="4" baseType="variant">
      <vt:variant>
        <vt:lpstr>Theme</vt:lpstr>
      </vt:variant>
      <vt:variant>
        <vt:i4>1</vt:i4>
      </vt:variant>
      <vt:variant>
        <vt:lpstr>Slide Titles</vt:lpstr>
      </vt:variant>
      <vt:variant>
        <vt:i4>93</vt:i4>
      </vt:variant>
    </vt:vector>
  </HeadingPairs>
  <TitlesOfParts>
    <vt:vector size="94" baseType="lpstr">
      <vt:lpstr>Simple Light</vt:lpstr>
      <vt:lpstr>Crafting Catchy Computer Art with Python Turtle </vt:lpstr>
      <vt:lpstr>I’m Doug Purcell</vt:lpstr>
      <vt:lpstr>Why This Talk Can Unveil A New World of Possibilities!</vt:lpstr>
      <vt:lpstr>Don’t Worry If You Don’t Understand Everything</vt:lpstr>
      <vt:lpstr>First thing first, we need python installed!</vt:lpstr>
      <vt:lpstr>For Those in a Rush</vt:lpstr>
      <vt:lpstr>What Should I Write My Python Code In?</vt:lpstr>
      <vt:lpstr>I recommend PyCharm Community Edition for Beginners</vt:lpstr>
      <vt:lpstr>You’re Free to Use Whatever IDE or Editor You Want</vt:lpstr>
      <vt:lpstr>At This Point Everyone Should Have Their Environment Setup</vt:lpstr>
      <vt:lpstr>Run a Simple Test</vt:lpstr>
      <vt:lpstr>The text ‘Hello World!’ should be displayed to the console</vt:lpstr>
      <vt:lpstr>Ok, Let’s Go Over Some Basics in Python</vt:lpstr>
      <vt:lpstr>Let’s Build some simple programs based on what we know</vt:lpstr>
      <vt:lpstr>The input() function Demo</vt:lpstr>
      <vt:lpstr>Write a simple ice breaker program using input()</vt:lpstr>
      <vt:lpstr>How Would You Create a Simple Text Based Calculator?</vt:lpstr>
      <vt:lpstr>Keep Things Simple</vt:lpstr>
      <vt:lpstr>More mathematical functions</vt:lpstr>
      <vt:lpstr>Moving Along…</vt:lpstr>
      <vt:lpstr>Boolean Algebra </vt:lpstr>
      <vt:lpstr>If/else statement python</vt:lpstr>
      <vt:lpstr>Use elif to chain multiple conditional checks</vt:lpstr>
      <vt:lpstr>for and while loops. Allows repetitive statements. </vt:lpstr>
      <vt:lpstr>While loop</vt:lpstr>
      <vt:lpstr>Loops can be nested. One inside another</vt:lpstr>
      <vt:lpstr>Functions</vt:lpstr>
      <vt:lpstr>Simple Function Example</vt:lpstr>
      <vt:lpstr>Slide 29</vt:lpstr>
      <vt:lpstr>There’s a lot more to that</vt:lpstr>
      <vt:lpstr>Enter the following code and run the program</vt:lpstr>
      <vt:lpstr>Let’s Program This Image </vt:lpstr>
      <vt:lpstr>Line One</vt:lpstr>
      <vt:lpstr>Line Two </vt:lpstr>
      <vt:lpstr>Line Three </vt:lpstr>
      <vt:lpstr>Line Four</vt:lpstr>
      <vt:lpstr>Line Five </vt:lpstr>
      <vt:lpstr>Line Six  </vt:lpstr>
      <vt:lpstr>Want to Explore all of the Cool Functionality of Turtle? </vt:lpstr>
      <vt:lpstr>How Would You Define a Square?</vt:lpstr>
      <vt:lpstr>A Square Has...</vt:lpstr>
      <vt:lpstr>A Simple Square Image in Python</vt:lpstr>
      <vt:lpstr>Here’s The Code </vt:lpstr>
      <vt:lpstr>A lot of Repeated Statements in The Code </vt:lpstr>
      <vt:lpstr>Shorten The Code With a for Loop </vt:lpstr>
      <vt:lpstr>Adding Colors to Turtle Graphics</vt:lpstr>
      <vt:lpstr>This is Great, But...</vt:lpstr>
      <vt:lpstr>The PyRandomColor Open source Module </vt:lpstr>
      <vt:lpstr>A list of functions from PyRandomColor </vt:lpstr>
      <vt:lpstr>Let’s Create a Square Portrait Like The Below </vt:lpstr>
      <vt:lpstr>Let’s See This in Action</vt:lpstr>
      <vt:lpstr>Slide 52</vt:lpstr>
      <vt:lpstr>More Square Artwork</vt:lpstr>
      <vt:lpstr>Slide 54</vt:lpstr>
      <vt:lpstr>Let’s Move On to Another Shape</vt:lpstr>
      <vt:lpstr>We’ll Create Cool Artwork Like The Following </vt:lpstr>
      <vt:lpstr>How to Create a Circle in Python Turtle </vt:lpstr>
      <vt:lpstr>How to Create a Simple Square in Turtle?</vt:lpstr>
      <vt:lpstr>Code </vt:lpstr>
      <vt:lpstr>To Create an Arc</vt:lpstr>
      <vt:lpstr>Do The Following </vt:lpstr>
      <vt:lpstr>Ok, So How Do We Code A Randomly Generated Night Sky?</vt:lpstr>
      <vt:lpstr>Demo of the Night Sky</vt:lpstr>
      <vt:lpstr>Our Checklist</vt:lpstr>
      <vt:lpstr>How to change the background color?</vt:lpstr>
      <vt:lpstr>How to randomly position circles on the screen?</vt:lpstr>
      <vt:lpstr>Imagine That You’re Drawing</vt:lpstr>
      <vt:lpstr>What happens when...</vt:lpstr>
      <vt:lpstr>Similar logic in Turtle</vt:lpstr>
      <vt:lpstr>Night Sky Solution </vt:lpstr>
      <vt:lpstr>More Circle Art</vt:lpstr>
      <vt:lpstr>Demo the Circle Ar</vt:lpstr>
      <vt:lpstr>Slide 73</vt:lpstr>
      <vt:lpstr>Let’s Create a Spirograph</vt:lpstr>
      <vt:lpstr>Show Demo</vt:lpstr>
      <vt:lpstr>The Solution</vt:lpstr>
      <vt:lpstr>Creating Artwork With Lines in Turtle </vt:lpstr>
      <vt:lpstr>How to Create Lines in Turtle?</vt:lpstr>
      <vt:lpstr>What Image Does the Following Produce?</vt:lpstr>
      <vt:lpstr>Slide 80</vt:lpstr>
      <vt:lpstr>Demo Party Lights </vt:lpstr>
      <vt:lpstr>Solution</vt:lpstr>
      <vt:lpstr>Show mike and ike demo</vt:lpstr>
      <vt:lpstr>View the source code </vt:lpstr>
      <vt:lpstr>One Last Thing to Do With Turtle!</vt:lpstr>
      <vt:lpstr>Let’s Call The Game 4 Little Turtles </vt:lpstr>
      <vt:lpstr>Screenshot 1</vt:lpstr>
      <vt:lpstr>Screenshot 2</vt:lpstr>
      <vt:lpstr>Screenshot 3</vt:lpstr>
      <vt:lpstr>Let’s View The Demo</vt:lpstr>
      <vt:lpstr>Let’s Define Our Functions </vt:lpstr>
      <vt:lpstr>Study The Full Source Code </vt:lpstr>
      <vt:lpstr>The End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Crafting Catchy Computer Art with Python Turtle</dc:title>
  <dc:creator>doug</dc:creator>
  <cp:lastModifiedBy>Windows User</cp:lastModifiedBy>
  <cp:revision>86</cp:revision>
  <dcterms:modified xsi:type="dcterms:W3CDTF">2020-02-11T02:26:28Z</dcterms:modified>
</cp:coreProperties>
</file>